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659" r:id="rId2"/>
  </p:sldMasterIdLst>
  <p:notesMasterIdLst>
    <p:notesMasterId r:id="rId46"/>
  </p:notesMasterIdLst>
  <p:sldIdLst>
    <p:sldId id="340" r:id="rId3"/>
    <p:sldId id="343" r:id="rId4"/>
    <p:sldId id="341" r:id="rId5"/>
    <p:sldId id="344" r:id="rId6"/>
    <p:sldId id="318" r:id="rId7"/>
    <p:sldId id="327" r:id="rId8"/>
    <p:sldId id="323" r:id="rId9"/>
    <p:sldId id="333" r:id="rId10"/>
    <p:sldId id="319" r:id="rId11"/>
    <p:sldId id="330" r:id="rId12"/>
    <p:sldId id="313" r:id="rId13"/>
    <p:sldId id="329" r:id="rId14"/>
    <p:sldId id="325" r:id="rId15"/>
    <p:sldId id="301" r:id="rId16"/>
    <p:sldId id="287" r:id="rId17"/>
    <p:sldId id="320" r:id="rId18"/>
    <p:sldId id="279" r:id="rId19"/>
    <p:sldId id="315" r:id="rId20"/>
    <p:sldId id="291" r:id="rId21"/>
    <p:sldId id="290" r:id="rId22"/>
    <p:sldId id="316" r:id="rId23"/>
    <p:sldId id="308" r:id="rId24"/>
    <p:sldId id="305" r:id="rId25"/>
    <p:sldId id="295" r:id="rId26"/>
    <p:sldId id="296" r:id="rId27"/>
    <p:sldId id="310" r:id="rId28"/>
    <p:sldId id="304" r:id="rId29"/>
    <p:sldId id="314" r:id="rId30"/>
    <p:sldId id="302" r:id="rId31"/>
    <p:sldId id="303" r:id="rId32"/>
    <p:sldId id="271" r:id="rId33"/>
    <p:sldId id="312" r:id="rId34"/>
    <p:sldId id="309" r:id="rId35"/>
    <p:sldId id="267" r:id="rId36"/>
    <p:sldId id="268" r:id="rId37"/>
    <p:sldId id="272" r:id="rId38"/>
    <p:sldId id="285" r:id="rId39"/>
    <p:sldId id="286" r:id="rId40"/>
    <p:sldId id="276" r:id="rId41"/>
    <p:sldId id="277" r:id="rId42"/>
    <p:sldId id="283" r:id="rId43"/>
    <p:sldId id="311" r:id="rId44"/>
    <p:sldId id="261" r:id="rId4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E0C54A-9DEB-44EB-BA8F-890E2E074A27}">
          <p14:sldIdLst>
            <p14:sldId id="340"/>
            <p14:sldId id="343"/>
            <p14:sldId id="341"/>
            <p14:sldId id="344"/>
          </p14:sldIdLst>
        </p14:section>
        <p14:section name="제목 없는 구역" id="{E8E9464D-C637-4CB1-8602-C2DD0DB3F602}">
          <p14:sldIdLst>
            <p14:sldId id="318"/>
            <p14:sldId id="327"/>
            <p14:sldId id="323"/>
            <p14:sldId id="333"/>
            <p14:sldId id="319"/>
            <p14:sldId id="330"/>
            <p14:sldId id="313"/>
            <p14:sldId id="329"/>
            <p14:sldId id="325"/>
            <p14:sldId id="301"/>
            <p14:sldId id="287"/>
            <p14:sldId id="320"/>
            <p14:sldId id="279"/>
            <p14:sldId id="315"/>
            <p14:sldId id="291"/>
            <p14:sldId id="290"/>
            <p14:sldId id="316"/>
            <p14:sldId id="308"/>
            <p14:sldId id="305"/>
            <p14:sldId id="295"/>
            <p14:sldId id="296"/>
            <p14:sldId id="310"/>
            <p14:sldId id="304"/>
            <p14:sldId id="314"/>
            <p14:sldId id="302"/>
            <p14:sldId id="303"/>
            <p14:sldId id="271"/>
            <p14:sldId id="312"/>
            <p14:sldId id="309"/>
            <p14:sldId id="267"/>
            <p14:sldId id="268"/>
            <p14:sldId id="272"/>
            <p14:sldId id="285"/>
            <p14:sldId id="286"/>
            <p14:sldId id="276"/>
            <p14:sldId id="277"/>
            <p14:sldId id="283"/>
            <p14:sldId id="311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485F0"/>
    <a:srgbClr val="FF7E5E"/>
    <a:srgbClr val="CAC4FD"/>
    <a:srgbClr val="FFB19D"/>
    <a:srgbClr val="B4C6E7"/>
    <a:srgbClr val="8FAADC"/>
    <a:srgbClr val="00B0F0"/>
    <a:srgbClr val="FF6038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9B965-176B-44DF-AB2B-E0E634BCB60D}" v="252" dt="2022-11-17T23:59:53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88836" autoAdjust="0"/>
  </p:normalViewPr>
  <p:slideViewPr>
    <p:cSldViewPr snapToGrid="0">
      <p:cViewPr>
        <p:scale>
          <a:sx n="50" d="100"/>
          <a:sy n="50" d="100"/>
        </p:scale>
        <p:origin x="158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3648293963255"/>
          <c:y val="0.20004629629629631"/>
          <c:w val="0.86486351706036746"/>
          <c:h val="0.66674431321084859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Sheet1!$F$112:$F$123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Sheet1!$G$112:$G$123</c:f>
              <c:numCache>
                <c:formatCode>General</c:formatCode>
                <c:ptCount val="12"/>
                <c:pt idx="0">
                  <c:v>10809</c:v>
                </c:pt>
                <c:pt idx="1">
                  <c:v>9463</c:v>
                </c:pt>
                <c:pt idx="2">
                  <c:v>9719</c:v>
                </c:pt>
                <c:pt idx="3">
                  <c:v>8643</c:v>
                </c:pt>
                <c:pt idx="4">
                  <c:v>7668</c:v>
                </c:pt>
                <c:pt idx="5">
                  <c:v>6271</c:v>
                </c:pt>
                <c:pt idx="6">
                  <c:v>9847</c:v>
                </c:pt>
                <c:pt idx="7">
                  <c:v>7786</c:v>
                </c:pt>
                <c:pt idx="8">
                  <c:v>9898</c:v>
                </c:pt>
                <c:pt idx="9">
                  <c:v>7705</c:v>
                </c:pt>
                <c:pt idx="10">
                  <c:v>9556</c:v>
                </c:pt>
                <c:pt idx="11">
                  <c:v>6630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89-47D3-A0A6-6C4CF921D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109808"/>
        <c:axId val="569383824"/>
      </c:lineChart>
      <c:catAx>
        <c:axId val="32710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9383824"/>
        <c:crosses val="autoZero"/>
        <c:auto val="1"/>
        <c:lblAlgn val="ctr"/>
        <c:lblOffset val="100"/>
        <c:noMultiLvlLbl val="0"/>
      </c:catAx>
      <c:valAx>
        <c:axId val="56938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710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54-4AD3-BD0D-B7E1472A007D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54-4AD3-BD0D-B7E1472A00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54-4AD3-BD0D-B7E1472A00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DD-4C0D-AAD9-A8CC609F5AD7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38.6</c:v>
                </c:pt>
                <c:pt idx="2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54-4AD3-BD0D-B7E1472A0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0-4EC4-AA45-5136719842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0-4EC4-AA45-5136719842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0-4EC4-AA45-51367198426F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50.7</c:v>
                </c:pt>
                <c:pt idx="1">
                  <c:v>38.9</c:v>
                </c:pt>
                <c:pt idx="2">
                  <c:v>10.4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3F5-4D66-99AA-8E8FA463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54-4AD3-BD0D-B7E1472A007D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54-4AD3-BD0D-B7E1472A00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54-4AD3-BD0D-B7E1472A00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DD-4C0D-AAD9-A8CC609F5AD7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38.6</c:v>
                </c:pt>
                <c:pt idx="2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54-4AD3-BD0D-B7E1472A0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C-499F-84DD-6DFAD989F6C4}"/>
              </c:ext>
            </c:extLst>
          </c:dPt>
          <c:trendline>
            <c:spPr>
              <a:ln w="19050" cap="rnd">
                <a:solidFill>
                  <a:schemeClr val="accent6">
                    <a:shade val="76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Sheet1!$A$2:$A$18</c:f>
              <c:numCache>
                <c:formatCode>General</c:formatCod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numCache>
            </c:numRef>
          </c:cat>
          <c:val>
            <c:numRef>
              <c:f>Sheet1!$B$2:$B$18</c:f>
              <c:numCache>
                <c:formatCode>0%</c:formatCode>
                <c:ptCount val="9"/>
                <c:pt idx="0">
                  <c:v>0.45</c:v>
                </c:pt>
                <c:pt idx="1">
                  <c:v>0.67459999999999998</c:v>
                </c:pt>
                <c:pt idx="2">
                  <c:v>0.71819999999999995</c:v>
                </c:pt>
                <c:pt idx="3">
                  <c:v>0.58940000000000003</c:v>
                </c:pt>
                <c:pt idx="4" formatCode="0.00%">
                  <c:v>0.54320000000000002</c:v>
                </c:pt>
                <c:pt idx="5" formatCode="0.00%">
                  <c:v>0.59719999999999995</c:v>
                </c:pt>
                <c:pt idx="6" formatCode="0.00%">
                  <c:v>0.62429999999999997</c:v>
                </c:pt>
                <c:pt idx="7" formatCode="0.00%">
                  <c:v>0.6613</c:v>
                </c:pt>
                <c:pt idx="8" formatCode="0.00%">
                  <c:v>0.53549999999999998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EC-499F-84DD-6DFAD989F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7719583"/>
        <c:axId val="347721663"/>
      </c:barChart>
      <c:catAx>
        <c:axId val="347719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&lt;2019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년 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4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~ 12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 재구매율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&gt;</a:t>
                </a:r>
                <a:endParaRPr lang="ko-KR" altLang="en-US" sz="1200" b="0" dirty="0"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c:rich>
          </c:tx>
          <c:layout>
            <c:manualLayout>
              <c:xMode val="edge"/>
              <c:yMode val="edge"/>
              <c:x val="0.23053278040085312"/>
              <c:y val="0.859111121272603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D2-4E25-8E04-958DDF00B5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D2-4E25-8E04-958DDF00B5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D2-4E25-8E04-958DDF00B5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7237056"/>
        <c:axId val="827239136"/>
      </c:barChart>
      <c:catAx>
        <c:axId val="8272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239136"/>
        <c:crosses val="autoZero"/>
        <c:auto val="1"/>
        <c:lblAlgn val="ctr"/>
        <c:lblOffset val="100"/>
        <c:noMultiLvlLbl val="0"/>
      </c:catAx>
      <c:valAx>
        <c:axId val="82723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23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C-499F-84DD-6DFAD989F6C4}"/>
              </c:ext>
            </c:extLst>
          </c:dPt>
          <c:trendline>
            <c:spPr>
              <a:ln w="19050" cap="rnd">
                <a:solidFill>
                  <a:schemeClr val="accent6">
                    <a:shade val="76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Sheet1!$A$2:$A$18</c:f>
              <c:numCache>
                <c:formatCode>General</c:formatCod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numCache>
            </c:numRef>
          </c:cat>
          <c:val>
            <c:numRef>
              <c:f>Sheet1!$B$2:$B$18</c:f>
              <c:numCache>
                <c:formatCode>0%</c:formatCode>
                <c:ptCount val="9"/>
                <c:pt idx="0">
                  <c:v>0.45</c:v>
                </c:pt>
                <c:pt idx="1">
                  <c:v>0.67459999999999998</c:v>
                </c:pt>
                <c:pt idx="2">
                  <c:v>0.71819999999999995</c:v>
                </c:pt>
                <c:pt idx="3">
                  <c:v>0.58940000000000003</c:v>
                </c:pt>
                <c:pt idx="4" formatCode="0.00%">
                  <c:v>0.54320000000000002</c:v>
                </c:pt>
                <c:pt idx="5" formatCode="0.00%">
                  <c:v>0.59719999999999995</c:v>
                </c:pt>
                <c:pt idx="6" formatCode="0.00%">
                  <c:v>0.62429999999999997</c:v>
                </c:pt>
                <c:pt idx="7" formatCode="0.00%">
                  <c:v>0.6613</c:v>
                </c:pt>
                <c:pt idx="8" formatCode="0.00%">
                  <c:v>0.53549999999999998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EC-499F-84DD-6DFAD989F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7719583"/>
        <c:axId val="347721663"/>
      </c:barChart>
      <c:catAx>
        <c:axId val="347719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&lt;2019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년 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4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~ 12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 재구매율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&gt;</a:t>
                </a:r>
                <a:endParaRPr lang="ko-KR" altLang="en-US" sz="1200" b="0" dirty="0"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c:rich>
          </c:tx>
          <c:layout>
            <c:manualLayout>
              <c:xMode val="edge"/>
              <c:yMode val="edge"/>
              <c:x val="0.23053278040085312"/>
              <c:y val="0.859111121272603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FAA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14-4132-8E75-7A6D0898600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14-4132-8E75-7A6D0898600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14-4132-8E75-7A6D0898600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14-4132-8E75-7A6D0898600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314-4132-8E75-7A6D089860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>
                    <a:tint val="6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0.55700000000000005</c:v>
                </c:pt>
                <c:pt idx="1">
                  <c:v>0.187</c:v>
                </c:pt>
                <c:pt idx="2">
                  <c:v>0.11</c:v>
                </c:pt>
                <c:pt idx="3">
                  <c:v>9.6000000000000002E-2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314-4132-8E75-7A6D089860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3314-4132-8E75-7A6D089860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314-4132-8E75-7A6D089860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solidFill>
                  <a:srgbClr val="FF0000"/>
                </a:solidFill>
                <a:prstDash val="lg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8-451A-8A3F-3A3A3494D0EA}"/>
              </c:ext>
            </c:extLst>
          </c:dPt>
          <c:dPt>
            <c:idx val="1"/>
            <c:invertIfNegative val="0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E8-451A-8A3F-3A3A3494D0E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E8-451A-8A3F-3A3A3494D0E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E8-451A-8A3F-3A3A3494D0E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E8-451A-8A3F-3A3A3494D0E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E8-451A-8A3F-3A3A3494D0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>
                    <a:tint val="6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0.55700000000000005</c:v>
                </c:pt>
                <c:pt idx="1">
                  <c:v>0.48</c:v>
                </c:pt>
                <c:pt idx="2">
                  <c:v>0.17</c:v>
                </c:pt>
                <c:pt idx="3">
                  <c:v>0.16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2E8-451A-8A3F-3A3A3494D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C2E8-451A-8A3F-3A3A3494D0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2E8-451A-8A3F-3A3A3494D0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0-4EC4-AA45-5136719842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0-4EC4-AA45-5136719842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0-4EC4-AA45-51367198426F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50.7</c:v>
                </c:pt>
                <c:pt idx="1">
                  <c:v>38.9</c:v>
                </c:pt>
                <c:pt idx="2">
                  <c:v>10.4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3F5-4D66-99AA-8E8FA463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 custT="1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75AFB289-8D8C-4B23-A818-B7002998145E}">
      <dgm:prSet phldrT="[텍스트]" custT="1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1BC48A90-7EF9-4B71-8D67-66B3A7E1C734}">
      <dgm:prSet phldrT="[텍스트]" custT="1"/>
      <dgm:spPr/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 custScaleX="126602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 custScaleX="111977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/>
        </a:p>
      </dgm:t>
    </dgm:pt>
    <dgm:pt modelId="{75AFB289-8D8C-4B23-A818-B7002998145E}">
      <dgm:prSet phldrT="[텍스트]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/>
        </a:p>
      </dgm:t>
    </dgm:pt>
    <dgm:pt modelId="{1BC48A90-7EF9-4B71-8D67-66B3A7E1C734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986538" y="49717"/>
          <a:ext cx="1028634" cy="1028634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123689" y="229728"/>
        <a:ext cx="754332" cy="462885"/>
      </dsp:txXfrm>
    </dsp:sp>
    <dsp:sp modelId="{B7727F9C-FEB0-43F3-A01E-21567B78DDC0}">
      <dsp:nvSpPr>
        <dsp:cNvPr id="0" name=""/>
        <dsp:cNvSpPr/>
      </dsp:nvSpPr>
      <dsp:spPr>
        <a:xfrm>
          <a:off x="1220885" y="692614"/>
          <a:ext cx="1302272" cy="1028634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619163" y="958344"/>
        <a:ext cx="781363" cy="565749"/>
      </dsp:txXfrm>
    </dsp:sp>
    <dsp:sp modelId="{B09675BE-81F2-4276-9D15-5AF6B32F2B61}">
      <dsp:nvSpPr>
        <dsp:cNvPr id="0" name=""/>
        <dsp:cNvSpPr/>
      </dsp:nvSpPr>
      <dsp:spPr>
        <a:xfrm>
          <a:off x="553772" y="692614"/>
          <a:ext cx="1151834" cy="102863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662237" y="958344"/>
        <a:ext cx="691100" cy="565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1078190" y="35113"/>
          <a:ext cx="1685440" cy="1685440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302916" y="330065"/>
        <a:ext cx="1235989" cy="758448"/>
      </dsp:txXfrm>
    </dsp:sp>
    <dsp:sp modelId="{B7727F9C-FEB0-43F3-A01E-21567B78DDC0}">
      <dsp:nvSpPr>
        <dsp:cNvPr id="0" name=""/>
        <dsp:cNvSpPr/>
      </dsp:nvSpPr>
      <dsp:spPr>
        <a:xfrm>
          <a:off x="1686353" y="1088513"/>
          <a:ext cx="1685440" cy="1685440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201817" y="1523918"/>
        <a:ext cx="1011264" cy="926992"/>
      </dsp:txXfrm>
    </dsp:sp>
    <dsp:sp modelId="{B09675BE-81F2-4276-9D15-5AF6B32F2B61}">
      <dsp:nvSpPr>
        <dsp:cNvPr id="0" name=""/>
        <dsp:cNvSpPr/>
      </dsp:nvSpPr>
      <dsp:spPr>
        <a:xfrm>
          <a:off x="470027" y="1088513"/>
          <a:ext cx="1685440" cy="16854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628740" y="1523918"/>
        <a:ext cx="1011264" cy="92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19B6F0F5-6C91-EE4C-83ED-232957CB28B6}" type="datetimeFigureOut">
              <a:rPr kumimoji="1" lang="ko-Kore-KR" altLang="en-US" smtClean="0"/>
              <a:pPr/>
              <a:t>11/18/2022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A26D9F63-6FB8-E54B-A1E8-8A86CBF72D9A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10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9178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ko-KR" altLang="en-US" dirty="0"/>
              <a:t>목표로 잡은 지표를 근거로 정리할 필요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매출 목표를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억원을 잡아서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615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743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en-US" altLang="ko-KR" dirty="0"/>
              <a:t>monetary </a:t>
            </a:r>
            <a:r>
              <a:rPr lang="ko-KR" altLang="en-US" dirty="0"/>
              <a:t>기준 </a:t>
            </a:r>
            <a:r>
              <a:rPr lang="en-US" altLang="ko-KR" dirty="0"/>
              <a:t>‘</a:t>
            </a:r>
            <a:r>
              <a:rPr lang="ko-KR" altLang="en-US" dirty="0"/>
              <a:t>총구매금액</a:t>
            </a:r>
            <a:r>
              <a:rPr lang="en-US" altLang="ko-KR" dirty="0"/>
              <a:t>‘ </a:t>
            </a:r>
            <a:r>
              <a:rPr lang="ko-KR" altLang="en-US" dirty="0"/>
              <a:t>맞는지 물어보기</a:t>
            </a:r>
            <a:endParaRPr lang="en-US" altLang="ko-KR" dirty="0"/>
          </a:p>
          <a:p>
            <a:r>
              <a:rPr lang="en-US" altLang="ko-KR" dirty="0"/>
              <a:t>Frequency </a:t>
            </a:r>
            <a:r>
              <a:rPr lang="ko-KR" altLang="en-US" dirty="0"/>
              <a:t>횟수 기준 확인하기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288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en-US" altLang="ko-KR" dirty="0"/>
              <a:t>monetary </a:t>
            </a:r>
            <a:r>
              <a:rPr lang="ko-KR" altLang="en-US" dirty="0"/>
              <a:t>기준 </a:t>
            </a:r>
            <a:r>
              <a:rPr lang="en-US" altLang="ko-KR" dirty="0"/>
              <a:t>‘</a:t>
            </a:r>
            <a:r>
              <a:rPr lang="ko-KR" altLang="en-US" dirty="0"/>
              <a:t>총구매금액</a:t>
            </a:r>
            <a:r>
              <a:rPr lang="en-US" altLang="ko-KR" dirty="0"/>
              <a:t>‘ </a:t>
            </a:r>
            <a:r>
              <a:rPr lang="ko-KR" altLang="en-US" dirty="0"/>
              <a:t>맞는지 물어보기</a:t>
            </a:r>
            <a:endParaRPr lang="en-US" altLang="ko-KR" dirty="0"/>
          </a:p>
          <a:p>
            <a:r>
              <a:rPr lang="en-US" altLang="ko-KR" dirty="0"/>
              <a:t>Frequency </a:t>
            </a:r>
            <a:r>
              <a:rPr lang="ko-KR" altLang="en-US" dirty="0"/>
              <a:t>횟수 기준 확인하기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095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수정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2954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0820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4106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52261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RFM</a:t>
            </a:r>
            <a:r>
              <a:rPr lang="ko-KR" altLang="en-US" dirty="0"/>
              <a:t> 등급 </a:t>
            </a:r>
            <a:r>
              <a:rPr lang="ko-KR" altLang="en-US" dirty="0" err="1"/>
              <a:t>측정시</a:t>
            </a:r>
            <a:r>
              <a:rPr lang="ko-KR" altLang="en-US" dirty="0"/>
              <a:t> </a:t>
            </a:r>
            <a:r>
              <a:rPr lang="en-US" altLang="ko-KR" dirty="0"/>
              <a:t>term</a:t>
            </a:r>
            <a:r>
              <a:rPr lang="ko-KR" altLang="en-US" dirty="0"/>
              <a:t>을 </a:t>
            </a:r>
            <a:r>
              <a:rPr lang="en-US" altLang="ko-KR" dirty="0"/>
              <a:t>3</a:t>
            </a:r>
            <a:r>
              <a:rPr lang="ko-KR" altLang="en-US" dirty="0"/>
              <a:t>개월로 설정한 이유에 대한 근거를 뒤에 첨부</a:t>
            </a:r>
            <a:r>
              <a:rPr lang="en-US" altLang="ko-KR" dirty="0"/>
              <a:t>. 3</a:t>
            </a:r>
            <a:r>
              <a:rPr lang="ko-KR" altLang="en-US" dirty="0"/>
              <a:t>개월</a:t>
            </a:r>
            <a:r>
              <a:rPr lang="en-US" altLang="ko-KR" dirty="0"/>
              <a:t>-5</a:t>
            </a:r>
            <a:r>
              <a:rPr lang="ko-KR" altLang="en-US" dirty="0"/>
              <a:t>개월</a:t>
            </a:r>
            <a:r>
              <a:rPr lang="en-US" altLang="ko-KR" dirty="0"/>
              <a:t>-3</a:t>
            </a:r>
            <a:r>
              <a:rPr lang="ko-KR" altLang="en-US" dirty="0"/>
              <a:t>개월 등 등급에 따라 기간을 상이하게 설정 가능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성능이 </a:t>
            </a:r>
            <a:r>
              <a:rPr lang="ko-KR" altLang="en-US" dirty="0" err="1"/>
              <a:t>낮을수도</a:t>
            </a:r>
            <a:r>
              <a:rPr lang="ko-KR" altLang="en-US" dirty="0"/>
              <a:t> 있으니</a:t>
            </a:r>
            <a:r>
              <a:rPr lang="en-US" altLang="ko-KR" dirty="0"/>
              <a:t>, 3</a:t>
            </a:r>
            <a:r>
              <a:rPr lang="ko-KR" altLang="en-US" dirty="0"/>
              <a:t>개 모델이 아니라</a:t>
            </a:r>
            <a:r>
              <a:rPr lang="en-US" altLang="ko-KR" dirty="0"/>
              <a:t> 2</a:t>
            </a:r>
            <a:r>
              <a:rPr lang="ko-KR" altLang="en-US" dirty="0"/>
              <a:t>개 모델로만 진행해도 좋을 듯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0687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신규고객 확보에 무료 아이템을 줄 때와 안 줄 때의 차이가 없는가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맘큐</a:t>
            </a:r>
            <a:r>
              <a:rPr lang="ko-KR" altLang="en-US" dirty="0"/>
              <a:t> 제품을 제공했을 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370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1. 15%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전체 지역 중 </a:t>
            </a:r>
            <a:r>
              <a:rPr lang="en-US" altLang="ko-KR" dirty="0">
                <a:sym typeface="Wingdings" panose="05000000000000000000" pitchFamily="2" charset="2"/>
              </a:rPr>
              <a:t>Top3 </a:t>
            </a:r>
            <a:r>
              <a:rPr lang="ko-KR" altLang="en-US" dirty="0">
                <a:sym typeface="Wingdings" panose="05000000000000000000" pitchFamily="2" charset="2"/>
              </a:rPr>
              <a:t>중 </a:t>
            </a:r>
            <a:r>
              <a:rPr lang="en-US" altLang="ko-KR" dirty="0">
                <a:sym typeface="Wingdings" panose="05000000000000000000" pitchFamily="2" charset="2"/>
              </a:rPr>
              <a:t>top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2487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표현 방식이 직관적이지 않아서 변경할 필요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674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여긴 유입경로 관련 데이터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4397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배송기간이 짧든 길든 재구매율 변화 없다고 언급할 것</a:t>
            </a:r>
            <a:endParaRPr lang="en-US" altLang="ko-KR" dirty="0"/>
          </a:p>
          <a:p>
            <a:r>
              <a:rPr lang="ko-KR" altLang="en-US" dirty="0"/>
              <a:t>왼쪽 아래에 시계열 두개 비교한 그래프 넣기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지역별 구매금액 </a:t>
            </a:r>
            <a:r>
              <a:rPr lang="en-US" altLang="ko-KR" dirty="0"/>
              <a:t>TOP3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점유율 추가할 것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3294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빈칸</a:t>
            </a:r>
            <a:r>
              <a:rPr lang="en-US" altLang="ko-KR" dirty="0"/>
              <a:t>, </a:t>
            </a:r>
            <a:r>
              <a:rPr lang="ko-KR" altLang="en-US" dirty="0"/>
              <a:t>붉은색</a:t>
            </a:r>
            <a:r>
              <a:rPr lang="en-US" altLang="ko-KR" dirty="0"/>
              <a:t>, </a:t>
            </a:r>
            <a:r>
              <a:rPr lang="ko-KR" altLang="en-US" dirty="0"/>
              <a:t>아랫줄 문구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53431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숨긴 슬라이드는 최종발표 때 필요한 거</a:t>
            </a:r>
            <a:r>
              <a:rPr lang="en-US" altLang="ko-KR" dirty="0"/>
              <a:t>, </a:t>
            </a:r>
            <a:r>
              <a:rPr lang="ko-KR" altLang="en-US" dirty="0"/>
              <a:t>화요일에 쓸 거는 아님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40195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 애초 목표 </a:t>
            </a:r>
            <a:r>
              <a:rPr lang="en-US" altLang="ko-KR" dirty="0"/>
              <a:t>3</a:t>
            </a:r>
            <a:r>
              <a:rPr lang="ko-KR" altLang="en-US" dirty="0"/>
              <a:t>개로 인사이트 종합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04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최종발표 때 쓸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299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최종발표 때 쓸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131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여긴 유입경로 관련 데이터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515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자료수와</a:t>
            </a:r>
            <a:r>
              <a:rPr lang="ko-KR" altLang="en-US" dirty="0"/>
              <a:t> 변수 개수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0622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</a:t>
            </a:r>
            <a:r>
              <a:rPr lang="en-US" altLang="ko-KR" dirty="0"/>
              <a:t>,</a:t>
            </a:r>
            <a:r>
              <a:rPr lang="ko-KR" altLang="en-US" dirty="0"/>
              <a:t>경</a:t>
            </a:r>
            <a:r>
              <a:rPr lang="en-US" altLang="ko-KR" dirty="0"/>
              <a:t>,</a:t>
            </a:r>
            <a:r>
              <a:rPr lang="ko-KR" altLang="en-US" dirty="0"/>
              <a:t>충의 </a:t>
            </a:r>
            <a:r>
              <a:rPr lang="en-US" altLang="ko-KR" dirty="0"/>
              <a:t>15% </a:t>
            </a:r>
            <a:r>
              <a:rPr lang="ko-KR" altLang="en-US" dirty="0"/>
              <a:t>몇 명인지 </a:t>
            </a:r>
            <a:r>
              <a:rPr lang="en-US" altLang="ko-KR" dirty="0"/>
              <a:t>(</a:t>
            </a:r>
            <a:r>
              <a:rPr lang="ko-KR" altLang="en-US" dirty="0"/>
              <a:t>충성고객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억원 증가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1815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 수와 변수 개수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7762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FBA73-EED8-4D81-8591-6E349B8CA15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4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이탈율</a:t>
            </a:r>
            <a:r>
              <a:rPr lang="en-US" altLang="ko-KR" dirty="0"/>
              <a:t> </a:t>
            </a:r>
            <a:r>
              <a:rPr lang="ko-KR" altLang="en-US" dirty="0"/>
              <a:t>평균 그래프</a:t>
            </a:r>
            <a:r>
              <a:rPr lang="en-US" altLang="ko-KR" dirty="0"/>
              <a:t> / </a:t>
            </a:r>
            <a:r>
              <a:rPr lang="ko-KR" altLang="en-US" dirty="0"/>
              <a:t>재구매</a:t>
            </a:r>
            <a:r>
              <a:rPr lang="en-US" altLang="ko-KR" dirty="0"/>
              <a:t>, </a:t>
            </a:r>
            <a:r>
              <a:rPr lang="ko-KR" altLang="en-US" dirty="0"/>
              <a:t>신규 구매 금액 비교 검정 </a:t>
            </a:r>
            <a:r>
              <a:rPr lang="en-US" altLang="ko-KR" dirty="0"/>
              <a:t>/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구매금액 평균비교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정규성 검정이 안된 자료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 err="1">
                <a:sym typeface="Wingdings" panose="05000000000000000000" pitchFamily="2" charset="2"/>
              </a:rPr>
              <a:t>비모수</a:t>
            </a:r>
            <a:r>
              <a:rPr lang="ko-KR" altLang="en-US" dirty="0">
                <a:sym typeface="Wingdings" panose="05000000000000000000" pitchFamily="2" charset="2"/>
              </a:rPr>
              <a:t> 검정한 결과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자료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전략 </a:t>
            </a:r>
            <a:r>
              <a:rPr lang="en-US" altLang="ko-KR" dirty="0">
                <a:sym typeface="Wingdings" panose="05000000000000000000" pitchFamily="2" charset="2"/>
              </a:rPr>
              <a:t>X  </a:t>
            </a:r>
            <a:r>
              <a:rPr lang="ko-KR" altLang="en-US" dirty="0">
                <a:sym typeface="Wingdings" panose="05000000000000000000" pitchFamily="2" charset="2"/>
              </a:rPr>
              <a:t>실행할 방안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 err="1">
                <a:sym typeface="Wingdings" panose="05000000000000000000" pitchFamily="2" charset="2"/>
              </a:rPr>
              <a:t>좌측우측자료에</a:t>
            </a:r>
            <a:r>
              <a:rPr lang="ko-KR" altLang="en-US" dirty="0">
                <a:sym typeface="Wingdings" panose="05000000000000000000" pitchFamily="2" charset="2"/>
              </a:rPr>
              <a:t> 대한 제목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값의 차이가 없다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대립가설 채택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Nomial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분석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911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배송기간이 짧든 길든 재구매율 변화 없다고 언급할 것</a:t>
            </a:r>
            <a:endParaRPr lang="en-US" altLang="ko-KR" dirty="0"/>
          </a:p>
          <a:p>
            <a:r>
              <a:rPr lang="ko-KR" altLang="en-US" dirty="0"/>
              <a:t>왼쪽 아래에 시계열 두개 비교한 그래프 넣기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지역별 구매금액 </a:t>
            </a:r>
            <a:r>
              <a:rPr lang="en-US" altLang="ko-KR" dirty="0"/>
              <a:t>TOP3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점유율 추가할 것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3519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유입되는 고객의 추이를 분석한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유입이 증가하고 있으나 이벤트의 영향을 많이 받는 것을 확인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맘큐의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영향에 대한 비교 분석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추가자료로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고객은 인구통계학적 자료를 포함한 현황을 추가해보면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 네이버로 들어온 사람 중 구매로 이어진 비율과 금액은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특징 분석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81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결국 무엇을 하겠다는 것인지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Support</a:t>
            </a:r>
            <a:r>
              <a:rPr lang="ko-KR" altLang="en-US" dirty="0">
                <a:sym typeface="Wingdings" panose="05000000000000000000" pitchFamily="2" charset="2"/>
              </a:rPr>
              <a:t>는 동시 구매에 대한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리프트를 활용해 제품 추천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623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 현황 </a:t>
            </a:r>
            <a:r>
              <a:rPr lang="en-US" altLang="ko-KR" dirty="0"/>
              <a:t>– </a:t>
            </a:r>
            <a:r>
              <a:rPr lang="ko-KR" altLang="en-US" dirty="0"/>
              <a:t>재구매율 </a:t>
            </a:r>
            <a:r>
              <a:rPr lang="en-US" altLang="ko-KR" dirty="0"/>
              <a:t>– </a:t>
            </a:r>
            <a:r>
              <a:rPr lang="ko-KR" altLang="en-US" dirty="0"/>
              <a:t>현황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안보임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하나하나에 대한 설명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신규고객 물품 </a:t>
            </a:r>
            <a:r>
              <a:rPr lang="en-US" altLang="ko-KR" dirty="0">
                <a:sym typeface="Wingdings" panose="05000000000000000000" pitchFamily="2" charset="2"/>
              </a:rPr>
              <a:t>TOP5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신규쪽으로</a:t>
            </a:r>
            <a:r>
              <a:rPr lang="ko-KR" altLang="en-US" dirty="0">
                <a:sym typeface="Wingdings" panose="05000000000000000000" pitchFamily="2" charset="2"/>
              </a:rPr>
              <a:t> 가는게 어떰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표의 서브제목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7241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1483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00091F-1F84-D249-63B6-170F37F4DFDE}"/>
              </a:ext>
            </a:extLst>
          </p:cNvPr>
          <p:cNvSpPr txBox="1"/>
          <p:nvPr userDrawn="1"/>
        </p:nvSpPr>
        <p:spPr>
          <a:xfrm>
            <a:off x="6521613" y="0"/>
            <a:ext cx="5670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청년 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ㆍ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Big data 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아카데미 </a:t>
            </a:r>
            <a:r>
              <a:rPr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</a:t>
            </a:r>
            <a:r>
              <a:rPr kumimoji="0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A2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</a:t>
            </a:r>
            <a:r>
              <a:rPr kumimoji="1"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장동언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박성군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전하영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전예찬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김민지 이경로</a:t>
            </a:r>
            <a:endParaRPr kumimoji="1" lang="ko-Kore-KR" altLang="en-US" sz="1050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AE8742A-22D3-6167-2E9C-23EBE8E9EADD}"/>
              </a:ext>
            </a:extLst>
          </p:cNvPr>
          <p:cNvCxnSpPr/>
          <p:nvPr userDrawn="1"/>
        </p:nvCxnSpPr>
        <p:spPr>
          <a:xfrm>
            <a:off x="573578" y="781396"/>
            <a:ext cx="111806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9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2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1D0DA-B7F5-BF25-6DC8-032E7DF0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45E36-27AD-427D-7C90-898B6FA68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204C3A-8004-403C-8E52-4EE2CB6FD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198527-514E-5DA9-4917-52E5CF47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AFDD9-67CB-68D0-D796-36E43B6C3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36EA2-B0D6-57CD-5531-22525F02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1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12C94-0F97-CE6C-DF88-E18BC300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258DB-3FA2-F526-2522-A88CE6D1F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69E98-18BE-8111-F21A-B8B560380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AAEEF-1689-5616-D516-47FD68C3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6DFD4-A220-2F0A-9C17-EFDF876B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BC2F7-9922-0F6C-4FD1-BDA146BE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91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AADA-DF8E-3A0F-D023-66D21CB0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EF3CA-9A70-5244-1320-3D5056235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3F367-BCF3-E0D6-614E-FC4A0A5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ABC42-39A0-6D04-1D4E-BDAECD7A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D6C66-2D92-3DCC-45C3-99F03D39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8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4FB79-949F-CA31-36A1-AA622C0C1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65282-26B8-937A-D281-D35C24353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ECFC0-94BF-0EC1-4954-C9D25094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6F662-932E-1814-8208-DB5F79CE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B2566-74C2-B9C8-1971-138674A1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9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21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8CF86-0773-3B81-6E21-3388DD1E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46F10-C0AA-D8CF-C853-8E1D7DCF8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CF6B4-B4ED-8556-877E-C24CAF1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B5888-BAC2-0678-BA74-060333B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817CB-DFE9-76A9-05EA-CA56D313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3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86C8A-36D7-5009-E60D-9C64523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F1FD0-54B0-24EA-F247-A4ECBA2C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1E748-DF46-7352-3178-1BEBEC22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0124C-936A-A6CD-7A75-A4F3068E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48345-F84F-B524-608B-2FBB329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780A-7F6C-8F0F-0DE2-32BE03B8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5296E-D79D-ABB8-C946-4E483FED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30983-F2B3-618F-91F9-14AF8A35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C3955-25CD-201B-A1C5-8F242163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3481B-AE67-095E-A458-6C523296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4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9D5E0-1033-8758-37C2-DB2CD601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A3CF4-76AD-160C-7B79-0119E7A4A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E75F4A-5F02-97D9-1C8B-3409C784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DE9E4-A174-1A53-3594-1206B0E9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C9CCA-2A55-B0B9-BC64-D9FA9DBB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C08015-087F-6BFA-C30A-DFD7ADC2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0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3F70-EFCF-5C9B-4E27-9D872D80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13007-21A3-A656-F991-E1E2A5881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F635B-75DB-F15B-4FF4-641069D14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CD74E-7B68-DE7E-A6E3-B818B6A1A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8D4B7-D872-38DE-67D6-61FFCB8D6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F25A54-82A3-1A08-739F-A90A1750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B5864-CE53-8D3C-7D5E-81FDB553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589178-0E9E-2B19-8FF4-BB6F27EA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1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8623C-91A2-E462-5C38-BB685CC2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83C990-A55E-9AAC-C642-FE5B571B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58A12-4331-F918-BA5A-4DA82C0B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DAFCA-B1D5-4FC4-11AF-61634D81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7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BEA1B37-D741-C523-8947-300CD7416E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5C51058-86BE-5456-41DC-91D5FA518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1234" y="6356350"/>
            <a:ext cx="760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</a:defRPr>
            </a:lvl1pPr>
          </a:lstStyle>
          <a:p>
            <a:fld id="{E38E2544-6318-6642-93AB-6F62BB343DC5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533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2F33D8-759A-5D10-EB76-01B4E99D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2B64-DC98-ABC6-3F32-E986FD83A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24D33-3E62-5022-D9BE-82BBF3003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BF03B-1D73-CE78-BDC5-1A6297F6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38F79-A62B-9A6A-8716-A2954E62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1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42.jpeg"/><Relationship Id="rId3" Type="http://schemas.openxmlformats.org/officeDocument/2006/relationships/image" Target="../media/image38.png"/><Relationship Id="rId7" Type="http://schemas.microsoft.com/office/2007/relationships/hdphoto" Target="../media/hdphoto2.wdp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chart" Target="../charts/chart8.xml"/><Relationship Id="rId4" Type="http://schemas.microsoft.com/office/2007/relationships/hdphoto" Target="../media/hdphoto1.wdp"/><Relationship Id="rId9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chart" Target="../charts/chart10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chart" Target="../charts/chart3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3">
            <a:extLst>
              <a:ext uri="{FF2B5EF4-FFF2-40B4-BE49-F238E27FC236}">
                <a16:creationId xmlns:a16="http://schemas.microsoft.com/office/drawing/2014/main" id="{F3F615C0-58D7-C758-B99B-CE65ADCC4ADB}"/>
              </a:ext>
            </a:extLst>
          </p:cNvPr>
          <p:cNvSpPr txBox="1"/>
          <p:nvPr/>
        </p:nvSpPr>
        <p:spPr>
          <a:xfrm>
            <a:off x="6650297" y="595207"/>
            <a:ext cx="540092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주기 별 이벤트 진행 시 월별 가입자 수 추이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F3285F4-51CD-BC5D-CF10-BE136939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9" y="647437"/>
            <a:ext cx="4124901" cy="512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1493C6DB-B8BE-6655-1D5B-92AC87310487}"/>
              </a:ext>
            </a:extLst>
          </p:cNvPr>
          <p:cNvSpPr txBox="1"/>
          <p:nvPr/>
        </p:nvSpPr>
        <p:spPr>
          <a:xfrm>
            <a:off x="392199" y="69725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예시와 기대효과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AC631FF-F61E-024A-2C05-FA52FB8FF16C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CD4EF7-493D-DD4F-0DC8-66A330D63C6A}"/>
              </a:ext>
            </a:extLst>
          </p:cNvPr>
          <p:cNvSpPr/>
          <p:nvPr/>
        </p:nvSpPr>
        <p:spPr>
          <a:xfrm>
            <a:off x="5158486" y="2064487"/>
            <a:ext cx="1709958" cy="78923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잔존율이 가장 큰 기저귀를 이벤트 품목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선정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BA4331-36A9-5E47-6006-83A634B703D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696370" y="2459102"/>
            <a:ext cx="3462116" cy="2179646"/>
          </a:xfrm>
          <a:prstGeom prst="line">
            <a:avLst/>
          </a:prstGeom>
          <a:solidFill>
            <a:schemeClr val="bg1">
              <a:alpha val="41000"/>
            </a:schemeClr>
          </a:solidFill>
          <a:ln w="9525">
            <a:solidFill>
              <a:schemeClr val="accent1">
                <a:lumMod val="50000"/>
              </a:schemeClr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6FA5295-05A5-BBAC-C5E4-DF872014D74D}"/>
              </a:ext>
            </a:extLst>
          </p:cNvPr>
          <p:cNvSpPr/>
          <p:nvPr/>
        </p:nvSpPr>
        <p:spPr>
          <a:xfrm>
            <a:off x="5090964" y="2939854"/>
            <a:ext cx="1825953" cy="1121028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고객의 첫 구매 물품 평균 할인율은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18%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그보다 약간 높은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20%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할인율을 설정해 이벤트 비용 문제 해결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558E73F-DC2B-6BFD-E512-5FF8A5CD64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135368" y="3500368"/>
            <a:ext cx="2955596" cy="1514861"/>
          </a:xfrm>
          <a:prstGeom prst="line">
            <a:avLst/>
          </a:prstGeom>
          <a:solidFill>
            <a:schemeClr val="bg1">
              <a:alpha val="41000"/>
            </a:schemeClr>
          </a:solidFill>
          <a:ln w="9525">
            <a:solidFill>
              <a:schemeClr val="tx1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3BC519F-1349-2A0B-9FFD-8122B687E2FD}"/>
              </a:ext>
            </a:extLst>
          </p:cNvPr>
          <p:cNvSpPr/>
          <p:nvPr/>
        </p:nvSpPr>
        <p:spPr>
          <a:xfrm>
            <a:off x="4998582" y="4231763"/>
            <a:ext cx="1825953" cy="829667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가입자의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유입경로가 대부분 인터넷인 점을 고려한 링크 활용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D42E35A-3C01-4631-8CFA-F4E711CF4515}"/>
              </a:ext>
            </a:extLst>
          </p:cNvPr>
          <p:cNvCxnSpPr>
            <a:cxnSpLocks/>
          </p:cNvCxnSpPr>
          <p:nvPr/>
        </p:nvCxnSpPr>
        <p:spPr>
          <a:xfrm flipH="1">
            <a:off x="3457647" y="4683311"/>
            <a:ext cx="1478373" cy="331918"/>
          </a:xfrm>
          <a:prstGeom prst="line">
            <a:avLst/>
          </a:prstGeom>
          <a:solidFill>
            <a:schemeClr val="bg1">
              <a:alpha val="41000"/>
            </a:schemeClr>
          </a:solidFill>
          <a:ln w="9525">
            <a:solidFill>
              <a:schemeClr val="tx1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3B7A596-16F1-CAD8-76A7-0FED334B968E}"/>
              </a:ext>
            </a:extLst>
          </p:cNvPr>
          <p:cNvSpPr/>
          <p:nvPr/>
        </p:nvSpPr>
        <p:spPr>
          <a:xfrm>
            <a:off x="5090964" y="676494"/>
            <a:ext cx="1777480" cy="1021685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기간을 한 달 기준으로 진행하여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가입자들의 매출 추이가 낮아지는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 주기로 이벤트 진행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62D1162-C683-AAAF-99AC-F6EFE0C08A6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3457647" y="820762"/>
            <a:ext cx="1633317" cy="366575"/>
          </a:xfrm>
          <a:prstGeom prst="line">
            <a:avLst/>
          </a:prstGeom>
          <a:solidFill>
            <a:schemeClr val="bg1">
              <a:alpha val="41000"/>
            </a:schemeClr>
          </a:solidFill>
          <a:ln w="9525">
            <a:solidFill>
              <a:schemeClr val="accent1">
                <a:lumMod val="50000"/>
              </a:schemeClr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BD2F5E5-A8A6-6E09-1B52-A4AD1CBCFEC7}"/>
              </a:ext>
            </a:extLst>
          </p:cNvPr>
          <p:cNvSpPr/>
          <p:nvPr/>
        </p:nvSpPr>
        <p:spPr>
          <a:xfrm>
            <a:off x="338760" y="534186"/>
            <a:ext cx="6595440" cy="5866920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29CB00F-583A-6B72-8D57-EC2972C43003}"/>
              </a:ext>
            </a:extLst>
          </p:cNvPr>
          <p:cNvSpPr/>
          <p:nvPr/>
        </p:nvSpPr>
        <p:spPr>
          <a:xfrm>
            <a:off x="6987639" y="554801"/>
            <a:ext cx="4735042" cy="5846305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71C96A8-1741-3B76-969B-03B79AE520E2}"/>
              </a:ext>
            </a:extLst>
          </p:cNvPr>
          <p:cNvSpPr txBox="1"/>
          <p:nvPr/>
        </p:nvSpPr>
        <p:spPr>
          <a:xfrm>
            <a:off x="1276916" y="587834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팜플렛 예시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C505CB-B293-B24F-BAD7-926531FECD4B}"/>
              </a:ext>
            </a:extLst>
          </p:cNvPr>
          <p:cNvSpPr txBox="1"/>
          <p:nvPr/>
        </p:nvSpPr>
        <p:spPr>
          <a:xfrm>
            <a:off x="4689072" y="5878240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수치 선정 이유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88" name="차트 87">
            <a:extLst>
              <a:ext uri="{FF2B5EF4-FFF2-40B4-BE49-F238E27FC236}">
                <a16:creationId xmlns:a16="http://schemas.microsoft.com/office/drawing/2014/main" id="{3740E415-0979-E52F-D448-49EFF07C89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193198"/>
              </p:ext>
            </p:extLst>
          </p:nvPr>
        </p:nvGraphicFramePr>
        <p:xfrm>
          <a:off x="7064759" y="6221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BE2A650-F3E9-FFCB-175C-B345453E91C8}"/>
              </a:ext>
            </a:extLst>
          </p:cNvPr>
          <p:cNvCxnSpPr>
            <a:cxnSpLocks/>
          </p:cNvCxnSpPr>
          <p:nvPr/>
        </p:nvCxnSpPr>
        <p:spPr>
          <a:xfrm flipH="1">
            <a:off x="6987639" y="3971925"/>
            <a:ext cx="47350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A7CD2F9-56C5-4062-460D-173D4F2DAFDF}"/>
              </a:ext>
            </a:extLst>
          </p:cNvPr>
          <p:cNvSpPr txBox="1"/>
          <p:nvPr/>
        </p:nvSpPr>
        <p:spPr>
          <a:xfrm>
            <a:off x="7064759" y="3365373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진행한 달과 진행하지 않은 달의 평균 가입자 수의 차이는 </a:t>
            </a:r>
            <a:r>
              <a:rPr lang="en-US" altLang="ko-KR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백명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이벤트를 주기별로 진행했을 때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위와 같은 가입자 수 추이를 보인다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D906188-C44A-CA38-0BC0-C8B674CA47BA}"/>
              </a:ext>
            </a:extLst>
          </p:cNvPr>
          <p:cNvSpPr txBox="1"/>
          <p:nvPr/>
        </p:nvSpPr>
        <p:spPr>
          <a:xfrm>
            <a:off x="8161251" y="4017940"/>
            <a:ext cx="221029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 효과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6DB5C4-6749-A310-5419-E7BE19108900}"/>
              </a:ext>
            </a:extLst>
          </p:cNvPr>
          <p:cNvSpPr txBox="1"/>
          <p:nvPr/>
        </p:nvSpPr>
        <p:spPr>
          <a:xfrm>
            <a:off x="7193317" y="4440090"/>
            <a:ext cx="4146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 수 평균 구매 비용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천원</a:t>
            </a:r>
            <a:endParaRPr lang="en-US" altLang="ko-KR" sz="2800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예상되는 신규 가입자 증가 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endParaRPr lang="en-US" altLang="ko-KR" sz="2800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예상되는 매출 증가액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3.36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154701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50217" y="975541"/>
            <a:ext cx="3762583" cy="407491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21600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4"/>
            <a:ext cx="363420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4"/>
            <a:ext cx="376968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67694"/>
            <a:ext cx="363420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가입수가 줄어들고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97137" y="5786536"/>
            <a:ext cx="113965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유치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26333-09FF-BD3E-DCCC-A622A9EED52E}"/>
              </a:ext>
            </a:extLst>
          </p:cNvPr>
          <p:cNvSpPr txBox="1"/>
          <p:nvPr/>
        </p:nvSpPr>
        <p:spPr>
          <a:xfrm>
            <a:off x="8394940" y="3055250"/>
            <a:ext cx="3046478" cy="342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500812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73201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101081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D30960-0952-6341-CC67-841DCB6EC14E}"/>
              </a:ext>
            </a:extLst>
          </p:cNvPr>
          <p:cNvSpPr txBox="1"/>
          <p:nvPr/>
        </p:nvSpPr>
        <p:spPr>
          <a:xfrm>
            <a:off x="534523" y="3560781"/>
            <a:ext cx="3230426" cy="927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사는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 고객을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하였다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전년동기 대비 디지털 세일즈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시킴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778645" y="3562556"/>
            <a:ext cx="2620806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제품 추천 방안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실제 사용 후기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정보 필터링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활용 유아용품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 서비스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35600" y="4833933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천명 확보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선호도 조사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500105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3317B95-F559-231B-474C-C42C46B0C93F}"/>
              </a:ext>
            </a:extLst>
          </p:cNvPr>
          <p:cNvGraphicFramePr>
            <a:graphicFrameLocks/>
          </p:cNvGraphicFramePr>
          <p:nvPr/>
        </p:nvGraphicFramePr>
        <p:xfrm>
          <a:off x="4209121" y="1373309"/>
          <a:ext cx="3634199" cy="205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05BADC-DEE9-3687-58E7-44A0E7893BDF}"/>
              </a:ext>
            </a:extLst>
          </p:cNvPr>
          <p:cNvSpPr/>
          <p:nvPr/>
        </p:nvSpPr>
        <p:spPr>
          <a:xfrm>
            <a:off x="4269340" y="2832342"/>
            <a:ext cx="3566720" cy="1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4       5        6         7       8      9       10      11      12</a:t>
            </a:r>
            <a:endParaRPr lang="ko-KR" altLang="en-US" sz="12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731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38760" y="702975"/>
            <a:ext cx="11396521" cy="767010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55%,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확보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E1877-F403-7C44-4C9A-18C73909A1AE}"/>
              </a:ext>
            </a:extLst>
          </p:cNvPr>
          <p:cNvSpPr txBox="1">
            <a:spLocks/>
          </p:cNvSpPr>
          <p:nvPr/>
        </p:nvSpPr>
        <p:spPr>
          <a:xfrm>
            <a:off x="326159" y="1659149"/>
            <a:ext cx="11396521" cy="4444396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altLang="ko-KR" sz="28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F35A416-6A71-BA54-2EC0-398846B691C2}"/>
              </a:ext>
            </a:extLst>
          </p:cNvPr>
          <p:cNvGraphicFramePr>
            <a:graphicFrameLocks noGrp="1"/>
          </p:cNvGraphicFramePr>
          <p:nvPr/>
        </p:nvGraphicFramePr>
        <p:xfrm>
          <a:off x="5480340" y="1990331"/>
          <a:ext cx="6085840" cy="26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168">
                  <a:extLst>
                    <a:ext uri="{9D8B030D-6E8A-4147-A177-3AD203B41FA5}">
                      <a16:colId xmlns:a16="http://schemas.microsoft.com/office/drawing/2014/main" val="1143928256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602442921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960887979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357637428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979984463"/>
                    </a:ext>
                  </a:extLst>
                </a:gridCol>
              </a:tblGrid>
              <a:tr h="5628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측정지표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현수준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목표수준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25639"/>
                  </a:ext>
                </a:extLst>
              </a:tr>
              <a:tr h="289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02909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23259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신규유입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매출</a:t>
                      </a:r>
                      <a:r>
                        <a:rPr lang="en-US" altLang="ko-KR" dirty="0"/>
                        <a:t>(p11)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996394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2011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1DA849B-93A8-07E3-07E1-223F1AAD80F6}"/>
              </a:ext>
            </a:extLst>
          </p:cNvPr>
          <p:cNvGraphicFramePr/>
          <p:nvPr/>
        </p:nvGraphicFramePr>
        <p:xfrm>
          <a:off x="802640" y="1671929"/>
          <a:ext cx="4521200" cy="4299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D80F14E-9ED6-1FD0-903B-EC02FDA6968C}"/>
              </a:ext>
            </a:extLst>
          </p:cNvPr>
          <p:cNvSpPr/>
          <p:nvPr/>
        </p:nvSpPr>
        <p:spPr>
          <a:xfrm>
            <a:off x="5455920" y="4917440"/>
            <a:ext cx="60553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측정 지표에 대한 설명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수식  </a:t>
            </a:r>
          </a:p>
        </p:txBody>
      </p:sp>
    </p:spTree>
    <p:extLst>
      <p:ext uri="{BB962C8B-B14F-4D97-AF65-F5344CB8AC3E}">
        <p14:creationId xmlns:p14="http://schemas.microsoft.com/office/powerpoint/2010/main" val="19809525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50217" y="975541"/>
            <a:ext cx="3762583" cy="407491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낮은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21600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3"/>
            <a:ext cx="363420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3"/>
            <a:ext cx="376968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67693"/>
            <a:ext cx="363420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가입수가 줄어들고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26159" y="6076891"/>
            <a:ext cx="11396521" cy="307777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확보</a:t>
            </a:r>
            <a:r>
              <a:rPr lang="en-US" altLang="ko-KR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sz="1400" strike="sngStrike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26333-09FF-BD3E-DCCC-A622A9EED52E}"/>
              </a:ext>
            </a:extLst>
          </p:cNvPr>
          <p:cNvSpPr txBox="1"/>
          <p:nvPr/>
        </p:nvSpPr>
        <p:spPr>
          <a:xfrm>
            <a:off x="8394940" y="3055250"/>
            <a:ext cx="3046478" cy="342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466087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61626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101081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D30960-0952-6341-CC67-841DCB6EC14E}"/>
              </a:ext>
            </a:extLst>
          </p:cNvPr>
          <p:cNvSpPr txBox="1"/>
          <p:nvPr/>
        </p:nvSpPr>
        <p:spPr>
          <a:xfrm>
            <a:off x="543167" y="3712541"/>
            <a:ext cx="3230426" cy="927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사는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 고객을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하였다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전년동기 대비 디지털 세일즈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시킴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778645" y="3562556"/>
            <a:ext cx="2620806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제품 추천 방안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실제 사용 후기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정보 필터링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활용 유아용품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 서비스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pic>
        <p:nvPicPr>
          <p:cNvPr id="31" name="Picture 2" descr="lookaside.fbsbx.com/lookaside/crawler/media/?me...">
            <a:extLst>
              <a:ext uri="{FF2B5EF4-FFF2-40B4-BE49-F238E27FC236}">
                <a16:creationId xmlns:a16="http://schemas.microsoft.com/office/drawing/2014/main" id="{309FDD2D-C175-D73E-B7A5-0C807190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9778" r="90667">
                        <a14:foregroundMark x1="69333" y1="29333" x2="69333" y2="29333"/>
                        <a14:foregroundMark x1="59111" y1="47111" x2="73778" y2="41778"/>
                        <a14:foregroundMark x1="30667" y1="36444" x2="30667" y2="36444"/>
                        <a14:foregroundMark x1="28889" y1="34667" x2="17333" y2="40000"/>
                        <a14:foregroundMark x1="90667" y1="41778" x2="90667" y2="4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29" y="4602558"/>
            <a:ext cx="502386" cy="5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3A300C9-2CA6-F512-4A0D-1455B0A31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508" t="22893"/>
          <a:stretch/>
        </p:blipFill>
        <p:spPr>
          <a:xfrm>
            <a:off x="13147725" y="2776226"/>
            <a:ext cx="618211" cy="532655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35600" y="4833933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천명 확보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선호도 조사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0" name="Picture 4" descr="더블 12 쇼핑 물류 테마 일러스트 PNG 일러스트 무료 다운로드 - Lovepik">
            <a:extLst>
              <a:ext uri="{FF2B5EF4-FFF2-40B4-BE49-F238E27FC236}">
                <a16:creationId xmlns:a16="http://schemas.microsoft.com/office/drawing/2014/main" id="{A2B189A9-0653-FE42-6033-A45A90A79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698" r="92326">
                        <a14:foregroundMark x1="25116" y1="65814" x2="25349" y2="62791"/>
                        <a14:foregroundMark x1="23721" y1="48256" x2="21628" y2="42093"/>
                        <a14:foregroundMark x1="15000" y1="49302" x2="21163" y2="49535"/>
                        <a14:foregroundMark x1="20233" y1="42674" x2="20233" y2="42674"/>
                        <a14:foregroundMark x1="16977" y1="46279" x2="17442" y2="46395"/>
                        <a14:foregroundMark x1="16047" y1="44535" x2="16047" y2="44535"/>
                        <a14:foregroundMark x1="92326" y1="38256" x2="92326" y2="38256"/>
                        <a14:foregroundMark x1="9302" y1="60233" x2="9302" y2="60233"/>
                        <a14:foregroundMark x1="8488" y1="58256" x2="8488" y2="58256"/>
                        <a14:foregroundMark x1="8023" y1="61977" x2="8721" y2="61977"/>
                        <a14:foregroundMark x1="9535" y1="64884" x2="8953" y2="64419"/>
                        <a14:foregroundMark x1="70930" y1="34419" x2="74535" y2="32209"/>
                        <a14:foregroundMark x1="73721" y1="33837" x2="73721" y2="33837"/>
                        <a14:foregroundMark x1="8256" y1="59884" x2="8256" y2="59884"/>
                        <a14:foregroundMark x1="8256" y1="60116" x2="8256" y2="60116"/>
                        <a14:foregroundMark x1="7907" y1="58372" x2="7558" y2="60349"/>
                        <a14:foregroundMark x1="7558" y1="58721" x2="7558" y2="60349"/>
                        <a14:foregroundMark x1="6512" y1="64070" x2="6512" y2="64070"/>
                        <a14:foregroundMark x1="5698" y1="63837" x2="5698" y2="63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26" b="21798"/>
          <a:stretch/>
        </p:blipFill>
        <p:spPr bwMode="auto">
          <a:xfrm>
            <a:off x="12752718" y="146617"/>
            <a:ext cx="2294306" cy="13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488530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3317B95-F559-231B-474C-C42C46B0C93F}"/>
              </a:ext>
            </a:extLst>
          </p:cNvPr>
          <p:cNvGraphicFramePr>
            <a:graphicFrameLocks/>
          </p:cNvGraphicFramePr>
          <p:nvPr/>
        </p:nvGraphicFramePr>
        <p:xfrm>
          <a:off x="4209121" y="1373309"/>
          <a:ext cx="3634199" cy="205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05BADC-DEE9-3687-58E7-44A0E7893BDF}"/>
              </a:ext>
            </a:extLst>
          </p:cNvPr>
          <p:cNvSpPr/>
          <p:nvPr/>
        </p:nvSpPr>
        <p:spPr>
          <a:xfrm>
            <a:off x="4269340" y="2832342"/>
            <a:ext cx="3566720" cy="1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4       5        6         7       8      9       10      11      12</a:t>
            </a:r>
            <a:endParaRPr lang="ko-KR" altLang="en-US" sz="12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43E3C5B-7082-72A5-DC67-C9B8E8067B7C}"/>
              </a:ext>
            </a:extLst>
          </p:cNvPr>
          <p:cNvGraphicFramePr/>
          <p:nvPr/>
        </p:nvGraphicFramePr>
        <p:xfrm>
          <a:off x="-3221856" y="1453905"/>
          <a:ext cx="1745166" cy="186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55F2977-474D-641D-76C0-9D042DC05DD9}"/>
              </a:ext>
            </a:extLst>
          </p:cNvPr>
          <p:cNvGraphicFramePr/>
          <p:nvPr/>
        </p:nvGraphicFramePr>
        <p:xfrm>
          <a:off x="-1574365" y="1412318"/>
          <a:ext cx="1882508" cy="176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026" name="Picture 2" descr="스우시 - 위키백과, 우리 모두의 백과사전">
            <a:extLst>
              <a:ext uri="{FF2B5EF4-FFF2-40B4-BE49-F238E27FC236}">
                <a16:creationId xmlns:a16="http://schemas.microsoft.com/office/drawing/2014/main" id="{DC5A6841-DBF5-93B9-FEC0-A85D78CC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030" y="3673237"/>
            <a:ext cx="743370" cy="2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  <p:pic>
        <p:nvPicPr>
          <p:cNvPr id="11" name="Picture 2" descr="작은육아]'비싸야 잘팔린다'…유아용품시장은 불황 무풍지대">
            <a:extLst>
              <a:ext uri="{FF2B5EF4-FFF2-40B4-BE49-F238E27FC236}">
                <a16:creationId xmlns:a16="http://schemas.microsoft.com/office/drawing/2014/main" id="{52B9461B-7EAB-B976-C8B9-FBFC7943E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/>
          <a:stretch/>
        </p:blipFill>
        <p:spPr bwMode="auto">
          <a:xfrm>
            <a:off x="816864" y="1504296"/>
            <a:ext cx="2700038" cy="165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42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391519" y="3273487"/>
            <a:ext cx="11162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ㅁㄴㅇㄻㄴㄹㄴㅁㅇㄹ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7F452A-98D0-2AD0-F34F-68CDED644494}"/>
              </a:ext>
            </a:extLst>
          </p:cNvPr>
          <p:cNvCxnSpPr>
            <a:cxnSpLocks/>
          </p:cNvCxnSpPr>
          <p:nvPr/>
        </p:nvCxnSpPr>
        <p:spPr>
          <a:xfrm>
            <a:off x="6145596" y="4247300"/>
            <a:ext cx="0" cy="1874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129D4A-A7F9-D998-59B0-D3BCD1471705}"/>
              </a:ext>
            </a:extLst>
          </p:cNvPr>
          <p:cNvSpPr txBox="1"/>
          <p:nvPr/>
        </p:nvSpPr>
        <p:spPr>
          <a:xfrm>
            <a:off x="514589" y="567269"/>
            <a:ext cx="11162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성비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매출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TOP5, TOP5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의 매출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고객 수 현황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ㅁㄴ라나어ㅣㄻ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F066B-815E-4435-6D92-E36BDF62021B}"/>
              </a:ext>
            </a:extLst>
          </p:cNvPr>
          <p:cNvSpPr/>
          <p:nvPr/>
        </p:nvSpPr>
        <p:spPr>
          <a:xfrm>
            <a:off x="421581" y="1258995"/>
            <a:ext cx="11378900" cy="1928701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37D5979-644F-7FF4-7D58-FC3069F3A144}"/>
              </a:ext>
            </a:extLst>
          </p:cNvPr>
          <p:cNvCxnSpPr>
            <a:cxnSpLocks/>
          </p:cNvCxnSpPr>
          <p:nvPr/>
        </p:nvCxnSpPr>
        <p:spPr>
          <a:xfrm>
            <a:off x="6155757" y="1452636"/>
            <a:ext cx="0" cy="15414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391519" y="3923205"/>
            <a:ext cx="11378900" cy="2514000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7640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RFM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층별화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A5DE860-01D1-4A9E-DBE1-F18366A9F38E}"/>
              </a:ext>
            </a:extLst>
          </p:cNvPr>
          <p:cNvSpPr txBox="1"/>
          <p:nvPr/>
        </p:nvSpPr>
        <p:spPr>
          <a:xfrm>
            <a:off x="365702" y="489662"/>
            <a:ext cx="3789611" cy="704768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특성에 따른 마케팅 전략의 필요</a:t>
            </a:r>
            <a:r>
              <a:rPr lang="en-US" altLang="ko-KR" sz="16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RFM(Recency, Frequency, Monetary)</a:t>
            </a:r>
            <a:endParaRPr lang="ko-KR" sz="16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887F7CFC-66E8-18CE-65D7-AEBD7C817A06}"/>
              </a:ext>
            </a:extLst>
          </p:cNvPr>
          <p:cNvGraphicFramePr/>
          <p:nvPr/>
        </p:nvGraphicFramePr>
        <p:xfrm>
          <a:off x="864694" y="1958743"/>
          <a:ext cx="3841822" cy="280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8E5D1E4-3252-748D-DC13-577CCE34E4AC}"/>
              </a:ext>
            </a:extLst>
          </p:cNvPr>
          <p:cNvSpPr/>
          <p:nvPr/>
        </p:nvSpPr>
        <p:spPr>
          <a:xfrm>
            <a:off x="1812225" y="6246920"/>
            <a:ext cx="1107228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</a:t>
            </a:r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이용해 고객의 등급을 </a:t>
            </a:r>
            <a:r>
              <a:rPr lang="en-US" altLang="ko-KR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개로 구분하여 등급 별 혜택 제공 및 제품 추천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31AD1-A851-DCBF-1D47-694450F2E8FB}"/>
              </a:ext>
            </a:extLst>
          </p:cNvPr>
          <p:cNvSpPr txBox="1"/>
          <p:nvPr/>
        </p:nvSpPr>
        <p:spPr>
          <a:xfrm>
            <a:off x="1812225" y="1555724"/>
            <a:ext cx="2021779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구매일이 언제인가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유효기간을 기준으로 최근에 구매할수록 높은 점수 부여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3419-839E-C758-5F06-24EB9BCEF351}"/>
              </a:ext>
            </a:extLst>
          </p:cNvPr>
          <p:cNvSpPr txBox="1"/>
          <p:nvPr/>
        </p:nvSpPr>
        <p:spPr>
          <a:xfrm>
            <a:off x="2519790" y="4102522"/>
            <a:ext cx="2126568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얼마나 많은 금액을 썼는가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결제금액을 기준으로 많이 쓴 고객일수록 높은 점수 부여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835C9-7F37-A95E-DA64-A09B00883033}"/>
              </a:ext>
            </a:extLst>
          </p:cNvPr>
          <p:cNvSpPr txBox="1"/>
          <p:nvPr/>
        </p:nvSpPr>
        <p:spPr>
          <a:xfrm>
            <a:off x="432932" y="4203166"/>
            <a:ext cx="2082520" cy="11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얼마나 자주 구매하였는가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이내 구매 횟수를 기준으로 많이 산 고객일수록 높은 점수 부여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D5FFAAD-AC96-BF32-08A5-B72BA5784282}"/>
              </a:ext>
            </a:extLst>
          </p:cNvPr>
          <p:cNvCxnSpPr>
            <a:cxnSpLocks/>
          </p:cNvCxnSpPr>
          <p:nvPr/>
        </p:nvCxnSpPr>
        <p:spPr>
          <a:xfrm>
            <a:off x="1633591" y="2705466"/>
            <a:ext cx="1152014" cy="8644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C6CB7-4534-5D5C-5CBD-D2C0A2790703}"/>
              </a:ext>
            </a:extLst>
          </p:cNvPr>
          <p:cNvCxnSpPr>
            <a:cxnSpLocks/>
          </p:cNvCxnSpPr>
          <p:nvPr/>
        </p:nvCxnSpPr>
        <p:spPr>
          <a:xfrm flipH="1">
            <a:off x="1272691" y="2699054"/>
            <a:ext cx="371174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A6ED37-8955-633F-FCE1-DD43C5A4BCA7}"/>
              </a:ext>
            </a:extLst>
          </p:cNvPr>
          <p:cNvSpPr txBox="1"/>
          <p:nvPr/>
        </p:nvSpPr>
        <p:spPr>
          <a:xfrm>
            <a:off x="95138" y="2368964"/>
            <a:ext cx="1256956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253BB-A0BB-711E-DBE1-5A6F4C83713D}"/>
              </a:ext>
            </a:extLst>
          </p:cNvPr>
          <p:cNvSpPr txBox="1"/>
          <p:nvPr/>
        </p:nvSpPr>
        <p:spPr>
          <a:xfrm>
            <a:off x="2209598" y="2718743"/>
            <a:ext cx="1155607" cy="3218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D3EEF-F0C2-CCA5-7865-3D19598071EC}"/>
              </a:ext>
            </a:extLst>
          </p:cNvPr>
          <p:cNvSpPr txBox="1"/>
          <p:nvPr/>
        </p:nvSpPr>
        <p:spPr>
          <a:xfrm>
            <a:off x="1458278" y="3983127"/>
            <a:ext cx="1155607" cy="3218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441-5611-59E7-37FA-018B973E22C5}"/>
              </a:ext>
            </a:extLst>
          </p:cNvPr>
          <p:cNvSpPr txBox="1"/>
          <p:nvPr/>
        </p:nvSpPr>
        <p:spPr>
          <a:xfrm>
            <a:off x="4781535" y="1024361"/>
            <a:ext cx="6977205" cy="4970076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설정한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기준에 따른 고객 층별화 현황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5" name="그림 24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B2E35D29-2156-ABEE-64E4-1CB2569BD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490" y="1238335"/>
            <a:ext cx="2203294" cy="19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610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7F016A8-1C71-769A-65C7-367E096B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22" y="1091424"/>
            <a:ext cx="5177628" cy="1911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EC4CC-6BCB-22DB-3486-F0CC14ADAE35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고객들의 첫 구매 물품은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상품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수유용품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생리대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순이다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88C05-7279-C965-EC18-CDA98E79A389}"/>
              </a:ext>
            </a:extLst>
          </p:cNvPr>
          <p:cNvSpPr txBox="1"/>
          <p:nvPr/>
        </p:nvSpPr>
        <p:spPr>
          <a:xfrm>
            <a:off x="6382169" y="2845073"/>
            <a:ext cx="517762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판매량 점유율은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다음으론 이벤트 용품과 수유용품 순이다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695543E-DAD4-BF42-EC5D-D94EF1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4"/>
          <a:stretch/>
        </p:blipFill>
        <p:spPr>
          <a:xfrm>
            <a:off x="6319122" y="3838061"/>
            <a:ext cx="5177628" cy="22402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C89A0A-BB73-FCEA-9338-1CFD6265C42F}"/>
              </a:ext>
            </a:extLst>
          </p:cNvPr>
          <p:cNvSpPr txBox="1"/>
          <p:nvPr/>
        </p:nvSpPr>
        <p:spPr>
          <a:xfrm>
            <a:off x="7891925" y="3662440"/>
            <a:ext cx="213517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월령별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기저귀 판매량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4975AA-5648-C987-DB1A-A90DB24474F6}"/>
              </a:ext>
            </a:extLst>
          </p:cNvPr>
          <p:cNvSpPr txBox="1"/>
          <p:nvPr/>
        </p:nvSpPr>
        <p:spPr>
          <a:xfrm>
            <a:off x="7040300" y="5972768"/>
            <a:ext cx="383842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0~36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연령이 기저귀를 가장 많이 구매한다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029923D-11A3-30A6-A5FF-174A130477B5}"/>
              </a:ext>
            </a:extLst>
          </p:cNvPr>
          <p:cNvSpPr/>
          <p:nvPr/>
        </p:nvSpPr>
        <p:spPr>
          <a:xfrm>
            <a:off x="338760" y="583901"/>
            <a:ext cx="11421946" cy="281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기저귀는 전체 매출의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있으므로 기저귀를 각 단계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~7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별로 세분화하여 추천을 해야 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ED0E2FF-C758-EEE5-8C4C-1B7A19610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93" y="1128197"/>
            <a:ext cx="5359969" cy="188718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25F8E1-65E8-0268-06DE-EA9DCF2EF581}"/>
              </a:ext>
            </a:extLst>
          </p:cNvPr>
          <p:cNvSpPr/>
          <p:nvPr/>
        </p:nvSpPr>
        <p:spPr>
          <a:xfrm>
            <a:off x="6181262" y="1010647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A3AC1-B566-E9D2-700B-AEA6BAEE99D7}"/>
              </a:ext>
            </a:extLst>
          </p:cNvPr>
          <p:cNvSpPr txBox="1"/>
          <p:nvPr/>
        </p:nvSpPr>
        <p:spPr>
          <a:xfrm>
            <a:off x="2304298" y="852267"/>
            <a:ext cx="196610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 구매 물품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F0C6DC-2DCD-6C78-4920-60FD08BA80D3}"/>
              </a:ext>
            </a:extLst>
          </p:cNvPr>
          <p:cNvSpPr txBox="1"/>
          <p:nvPr/>
        </p:nvSpPr>
        <p:spPr>
          <a:xfrm>
            <a:off x="7601910" y="878079"/>
            <a:ext cx="27381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대분류별 점유율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C0728D-8B06-5588-69EF-32A0F0AA7D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143"/>
          <a:stretch/>
        </p:blipFill>
        <p:spPr>
          <a:xfrm>
            <a:off x="490688" y="3888525"/>
            <a:ext cx="5421774" cy="17079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2A0C5A-9916-6C9F-EF3F-7B2E02B68CBF}"/>
              </a:ext>
            </a:extLst>
          </p:cNvPr>
          <p:cNvSpPr txBox="1"/>
          <p:nvPr/>
        </p:nvSpPr>
        <p:spPr>
          <a:xfrm>
            <a:off x="588245" y="5507669"/>
            <a:ext cx="522665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2019-01-16~2020-08-09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주간 기저귀 주문량은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증가하다가 감소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왜 감소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?, x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축 </a:t>
            </a:r>
            <a:r>
              <a:rPr lang="ko-KR" altLang="en-US" sz="1400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잘보이게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en-US" altLang="ko-KR" sz="14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4C6857-FAB7-C283-E750-671AE7619FE9}"/>
              </a:ext>
            </a:extLst>
          </p:cNvPr>
          <p:cNvSpPr txBox="1"/>
          <p:nvPr/>
        </p:nvSpPr>
        <p:spPr>
          <a:xfrm>
            <a:off x="2236461" y="3684031"/>
            <a:ext cx="199203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주별 기저귀 주문량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469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98B083-739B-5B3D-8042-CC5034B25905}"/>
              </a:ext>
            </a:extLst>
          </p:cNvPr>
          <p:cNvSpPr/>
          <p:nvPr/>
        </p:nvSpPr>
        <p:spPr>
          <a:xfrm>
            <a:off x="338760" y="797274"/>
            <a:ext cx="11487922" cy="3582550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73FBE-FF2C-5F61-765C-8B9CBE3CDD5C}"/>
              </a:ext>
            </a:extLst>
          </p:cNvPr>
          <p:cNvSpPr txBox="1"/>
          <p:nvPr/>
        </p:nvSpPr>
        <p:spPr>
          <a:xfrm>
            <a:off x="7067856" y="1548609"/>
            <a:ext cx="4168888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 </a:t>
            </a:r>
            <a:r>
              <a:rPr lang="ko-KR" alt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DA064-54D0-FD90-3A52-4608B6F209AE}"/>
              </a:ext>
            </a:extLst>
          </p:cNvPr>
          <p:cNvSpPr txBox="1"/>
          <p:nvPr/>
        </p:nvSpPr>
        <p:spPr>
          <a:xfrm>
            <a:off x="1626511" y="841375"/>
            <a:ext cx="3478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4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증가에 따른 구매 물품 변화 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F24423-E846-06EB-90A0-D91B71190BD3}"/>
              </a:ext>
            </a:extLst>
          </p:cNvPr>
          <p:cNvGrpSpPr/>
          <p:nvPr/>
        </p:nvGrpSpPr>
        <p:grpSpPr>
          <a:xfrm>
            <a:off x="365319" y="1126813"/>
            <a:ext cx="6000758" cy="3034091"/>
            <a:chOff x="365318" y="1126813"/>
            <a:chExt cx="7628955" cy="40379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4FC1400-7E49-D882-6457-420272624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42"/>
            <a:stretch/>
          </p:blipFill>
          <p:spPr>
            <a:xfrm>
              <a:off x="365318" y="1268026"/>
              <a:ext cx="7628955" cy="3896743"/>
            </a:xfrm>
            <a:prstGeom prst="rect">
              <a:avLst/>
            </a:prstGeom>
          </p:spPr>
        </p:pic>
        <p:sp>
          <p:nvSpPr>
            <p:cNvPr id="17" name="TextShape 10">
              <a:extLst>
                <a:ext uri="{FF2B5EF4-FFF2-40B4-BE49-F238E27FC236}">
                  <a16:creationId xmlns:a16="http://schemas.microsoft.com/office/drawing/2014/main" id="{AA8D8FFB-32AF-155F-B692-778265D77D74}"/>
                </a:ext>
              </a:extLst>
            </p:cNvPr>
            <p:cNvSpPr txBox="1"/>
            <p:nvPr/>
          </p:nvSpPr>
          <p:spPr>
            <a:xfrm>
              <a:off x="810398" y="1126813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</a:t>
              </a:r>
              <a:r>
                <a:rPr lang="ko-KR" altLang="en-US" sz="8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TextShape 10">
              <a:extLst>
                <a:ext uri="{FF2B5EF4-FFF2-40B4-BE49-F238E27FC236}">
                  <a16:creationId xmlns:a16="http://schemas.microsoft.com/office/drawing/2014/main" id="{40181DCD-FB2A-BBD4-DF17-7C21992FB033}"/>
                </a:ext>
              </a:extLst>
            </p:cNvPr>
            <p:cNvSpPr txBox="1"/>
            <p:nvPr/>
          </p:nvSpPr>
          <p:spPr>
            <a:xfrm>
              <a:off x="1623198" y="128753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</a:t>
              </a:r>
              <a:r>
                <a:rPr lang="ko-KR" altLang="en-US" sz="800" b="0" strike="noStrike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TextShape 10">
              <a:extLst>
                <a:ext uri="{FF2B5EF4-FFF2-40B4-BE49-F238E27FC236}">
                  <a16:creationId xmlns:a16="http://schemas.microsoft.com/office/drawing/2014/main" id="{B61D63BE-5D59-61C8-FAA6-5F1C70A0F754}"/>
                </a:ext>
              </a:extLst>
            </p:cNvPr>
            <p:cNvSpPr txBox="1"/>
            <p:nvPr/>
          </p:nvSpPr>
          <p:spPr>
            <a:xfrm>
              <a:off x="2730639" y="1789397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</a:t>
              </a:r>
              <a:r>
                <a:rPr lang="ko-KR" altLang="en-US" sz="8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TextShape 10">
              <a:extLst>
                <a:ext uri="{FF2B5EF4-FFF2-40B4-BE49-F238E27FC236}">
                  <a16:creationId xmlns:a16="http://schemas.microsoft.com/office/drawing/2014/main" id="{00BAD7A5-A1C0-13D7-63B5-E25F6D5A9F76}"/>
                </a:ext>
              </a:extLst>
            </p:cNvPr>
            <p:cNvSpPr txBox="1"/>
            <p:nvPr/>
          </p:nvSpPr>
          <p:spPr>
            <a:xfrm>
              <a:off x="3261499" y="312141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</a:t>
              </a:r>
              <a:r>
                <a:rPr lang="ko-KR" altLang="en-US" sz="8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TextShape 10">
              <a:extLst>
                <a:ext uri="{FF2B5EF4-FFF2-40B4-BE49-F238E27FC236}">
                  <a16:creationId xmlns:a16="http://schemas.microsoft.com/office/drawing/2014/main" id="{BA4268BF-6268-0962-D062-52605967BA33}"/>
                </a:ext>
              </a:extLst>
            </p:cNvPr>
            <p:cNvSpPr txBox="1"/>
            <p:nvPr/>
          </p:nvSpPr>
          <p:spPr>
            <a:xfrm>
              <a:off x="6012176" y="2848981"/>
              <a:ext cx="500379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ko-KR" altLang="en-US" sz="800" spc="-1" dirty="0">
                  <a:solidFill>
                    <a:srgbClr val="CCCC5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티슈</a:t>
              </a:r>
              <a:endParaRPr lang="en-US" sz="800" b="0" strike="noStrike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" name="TextShape 10">
              <a:extLst>
                <a:ext uri="{FF2B5EF4-FFF2-40B4-BE49-F238E27FC236}">
                  <a16:creationId xmlns:a16="http://schemas.microsoft.com/office/drawing/2014/main" id="{73FF8E33-CF8A-5D7F-9665-721F6B03DBD0}"/>
                </a:ext>
              </a:extLst>
            </p:cNvPr>
            <p:cNvSpPr txBox="1"/>
            <p:nvPr/>
          </p:nvSpPr>
          <p:spPr>
            <a:xfrm>
              <a:off x="486257" y="2082209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</a:t>
              </a:r>
              <a:r>
                <a:rPr lang="ko-KR" altLang="en-US" sz="8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466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1" y="1010647"/>
            <a:ext cx="11279917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535A3F-E261-3D81-9F70-987CAF9D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8" t="9976" r="4244" b="5795"/>
          <a:stretch/>
        </p:blipFill>
        <p:spPr>
          <a:xfrm>
            <a:off x="518174" y="1093484"/>
            <a:ext cx="7527220" cy="24483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E2C6A-EEFE-6FB2-F457-35075E546016}"/>
              </a:ext>
            </a:extLst>
          </p:cNvPr>
          <p:cNvSpPr txBox="1"/>
          <p:nvPr/>
        </p:nvSpPr>
        <p:spPr>
          <a:xfrm>
            <a:off x="8756015" y="1155627"/>
            <a:ext cx="214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월별 고객 추이  </a:t>
            </a:r>
            <a:r>
              <a:rPr lang="en-US" altLang="ko-KR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D59F2-7B7D-859F-6DDD-235A6C50472D}"/>
              </a:ext>
            </a:extLst>
          </p:cNvPr>
          <p:cNvSpPr txBox="1"/>
          <p:nvPr/>
        </p:nvSpPr>
        <p:spPr>
          <a:xfrm>
            <a:off x="8135413" y="1539536"/>
            <a:ext cx="3391196" cy="198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평균 </a:t>
            </a:r>
            <a:r>
              <a:rPr lang="en-US" altLang="ko-KR" sz="20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13F7DA2B-E577-903A-F973-6164DB5948E7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고객이 꾸준히 유입되고 있으나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평균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보인다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번만 사고 이탈하는 신규 고객을 잡아야 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7FADA239-3316-8EF0-7C2D-599109E0FDCC}"/>
              </a:ext>
            </a:extLst>
          </p:cNvPr>
          <p:cNvSpPr txBox="1"/>
          <p:nvPr/>
        </p:nvSpPr>
        <p:spPr>
          <a:xfrm>
            <a:off x="7547152" y="-459871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11C268-53DE-25A3-D97B-49BAFE91680D}"/>
              </a:ext>
            </a:extLst>
          </p:cNvPr>
          <p:cNvSpPr/>
          <p:nvPr/>
        </p:nvSpPr>
        <p:spPr>
          <a:xfrm>
            <a:off x="456041" y="3779556"/>
            <a:ext cx="11279917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많이 구입하는 </a:t>
            </a:r>
            <a:r>
              <a:rPr lang="ko-KR" altLang="en-US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품목</a:t>
            </a:r>
            <a:r>
              <a:rPr lang="en-US" altLang="ko-KR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혹은 지역</a:t>
            </a:r>
            <a:endParaRPr lang="en-US" altLang="ko-KR" sz="2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즉</a:t>
            </a:r>
            <a:r>
              <a:rPr lang="en-US" altLang="ko-KR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우리가 주로 잡아야 할 </a:t>
            </a:r>
            <a:r>
              <a:rPr lang="ko-KR" altLang="en-US" sz="2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타켓팅</a:t>
            </a:r>
            <a:endParaRPr lang="ko-KR" altLang="en-US" sz="24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15550D-F05C-D0E1-9DB8-BE796337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5" y="3842594"/>
            <a:ext cx="5162434" cy="25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8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7FADA239-3316-8EF0-7C2D-599109E0FDCC}"/>
              </a:ext>
            </a:extLst>
          </p:cNvPr>
          <p:cNvSpPr txBox="1"/>
          <p:nvPr/>
        </p:nvSpPr>
        <p:spPr>
          <a:xfrm>
            <a:off x="7547152" y="-459871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98B083-739B-5B3D-8042-CC5034B25905}"/>
              </a:ext>
            </a:extLst>
          </p:cNvPr>
          <p:cNvSpPr/>
          <p:nvPr/>
        </p:nvSpPr>
        <p:spPr>
          <a:xfrm>
            <a:off x="338760" y="797274"/>
            <a:ext cx="7835859" cy="5263452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73FBE-FF2C-5F61-765C-8B9CBE3CDD5C}"/>
              </a:ext>
            </a:extLst>
          </p:cNvPr>
          <p:cNvSpPr txBox="1"/>
          <p:nvPr/>
        </p:nvSpPr>
        <p:spPr>
          <a:xfrm>
            <a:off x="526432" y="5143722"/>
            <a:ext cx="7298474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 </a:t>
            </a:r>
            <a:r>
              <a:rPr lang="ko-KR" alt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DA064-54D0-FD90-3A52-4608B6F209AE}"/>
              </a:ext>
            </a:extLst>
          </p:cNvPr>
          <p:cNvSpPr txBox="1"/>
          <p:nvPr/>
        </p:nvSpPr>
        <p:spPr>
          <a:xfrm>
            <a:off x="2436483" y="876229"/>
            <a:ext cx="347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증가에 따른 구매 물품 변화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FC1400-7E49-D882-6457-420272624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2"/>
          <a:stretch/>
        </p:blipFill>
        <p:spPr>
          <a:xfrm>
            <a:off x="365318" y="1268026"/>
            <a:ext cx="7628955" cy="3896743"/>
          </a:xfrm>
          <a:prstGeom prst="rect">
            <a:avLst/>
          </a:prstGeom>
        </p:spPr>
      </p:pic>
      <p:sp>
        <p:nvSpPr>
          <p:cNvPr id="17" name="TextShape 10">
            <a:extLst>
              <a:ext uri="{FF2B5EF4-FFF2-40B4-BE49-F238E27FC236}">
                <a16:creationId xmlns:a16="http://schemas.microsoft.com/office/drawing/2014/main" id="{AA8D8FFB-32AF-155F-B692-778265D77D74}"/>
              </a:ext>
            </a:extLst>
          </p:cNvPr>
          <p:cNvSpPr txBox="1"/>
          <p:nvPr/>
        </p:nvSpPr>
        <p:spPr>
          <a:xfrm>
            <a:off x="810398" y="1126813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2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299F2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Shape 10">
            <a:extLst>
              <a:ext uri="{FF2B5EF4-FFF2-40B4-BE49-F238E27FC236}">
                <a16:creationId xmlns:a16="http://schemas.microsoft.com/office/drawing/2014/main" id="{40181DCD-FB2A-BBD4-DF17-7C21992FB033}"/>
              </a:ext>
            </a:extLst>
          </p:cNvPr>
          <p:cNvSpPr txBox="1"/>
          <p:nvPr/>
        </p:nvSpPr>
        <p:spPr>
          <a:xfrm>
            <a:off x="1623198" y="1287530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2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D3191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TextShape 10">
            <a:extLst>
              <a:ext uri="{FF2B5EF4-FFF2-40B4-BE49-F238E27FC236}">
                <a16:creationId xmlns:a16="http://schemas.microsoft.com/office/drawing/2014/main" id="{B61D63BE-5D59-61C8-FAA6-5F1C70A0F754}"/>
              </a:ext>
            </a:extLst>
          </p:cNvPr>
          <p:cNvSpPr txBox="1"/>
          <p:nvPr/>
        </p:nvSpPr>
        <p:spPr>
          <a:xfrm>
            <a:off x="2730639" y="1789397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9264BC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Shape 10">
            <a:extLst>
              <a:ext uri="{FF2B5EF4-FFF2-40B4-BE49-F238E27FC236}">
                <a16:creationId xmlns:a16="http://schemas.microsoft.com/office/drawing/2014/main" id="{00BAD7A5-A1C0-13D7-63B5-E25F6D5A9F76}"/>
              </a:ext>
            </a:extLst>
          </p:cNvPr>
          <p:cNvSpPr txBox="1"/>
          <p:nvPr/>
        </p:nvSpPr>
        <p:spPr>
          <a:xfrm>
            <a:off x="3261499" y="3121410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200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88504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TextShape 10">
            <a:extLst>
              <a:ext uri="{FF2B5EF4-FFF2-40B4-BE49-F238E27FC236}">
                <a16:creationId xmlns:a16="http://schemas.microsoft.com/office/drawing/2014/main" id="{BA4268BF-6268-0962-D062-52605967BA33}"/>
              </a:ext>
            </a:extLst>
          </p:cNvPr>
          <p:cNvSpPr txBox="1"/>
          <p:nvPr/>
        </p:nvSpPr>
        <p:spPr>
          <a:xfrm>
            <a:off x="6012176" y="2848981"/>
            <a:ext cx="500379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</a:t>
            </a:r>
            <a:endParaRPr lang="en-US" sz="1200" b="0" strike="noStrike" spc="-1" dirty="0">
              <a:solidFill>
                <a:srgbClr val="CCCC5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Shape 10">
            <a:extLst>
              <a:ext uri="{FF2B5EF4-FFF2-40B4-BE49-F238E27FC236}">
                <a16:creationId xmlns:a16="http://schemas.microsoft.com/office/drawing/2014/main" id="{73FF8E33-CF8A-5D7F-9665-721F6B03DBD0}"/>
              </a:ext>
            </a:extLst>
          </p:cNvPr>
          <p:cNvSpPr txBox="1"/>
          <p:nvPr/>
        </p:nvSpPr>
        <p:spPr>
          <a:xfrm>
            <a:off x="486257" y="2082209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FF831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82850D-072A-7EEF-25CE-3301FE237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705" y="936290"/>
            <a:ext cx="2400442" cy="22277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BE40130-B5E2-8681-19C4-F496C4F6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764" y="3608641"/>
            <a:ext cx="2508324" cy="22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9" name="TextShape 1">
            <a:extLst>
              <a:ext uri="{FF2B5EF4-FFF2-40B4-BE49-F238E27FC236}">
                <a16:creationId xmlns:a16="http://schemas.microsoft.com/office/drawing/2014/main" id="{430828BB-5F7C-2DC8-D639-B8B6D889916C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215FB63B-47BA-D2BE-DDF0-87F0A45DD049}"/>
              </a:ext>
            </a:extLst>
          </p:cNvPr>
          <p:cNvSpPr/>
          <p:nvPr/>
        </p:nvSpPr>
        <p:spPr>
          <a:xfrm>
            <a:off x="338760" y="583901"/>
            <a:ext cx="11421946" cy="281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예측 모델 제작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E44EE-57B3-9CFF-8DAC-03DCEBE449FF}"/>
              </a:ext>
            </a:extLst>
          </p:cNvPr>
          <p:cNvSpPr/>
          <p:nvPr/>
        </p:nvSpPr>
        <p:spPr>
          <a:xfrm>
            <a:off x="1503127" y="1426274"/>
            <a:ext cx="1352367" cy="92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1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AFFAFE-3521-D85A-71CD-D49914D4697D}"/>
              </a:ext>
            </a:extLst>
          </p:cNvPr>
          <p:cNvSpPr/>
          <p:nvPr/>
        </p:nvSpPr>
        <p:spPr>
          <a:xfrm>
            <a:off x="2802315" y="3096847"/>
            <a:ext cx="1352367" cy="92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2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0C547F-E285-DC22-4A2B-22E4C0B937A8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179311" y="2349959"/>
            <a:ext cx="1299188" cy="74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223289-B351-BDE6-3495-E0B70665E6C0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406631" y="2349959"/>
            <a:ext cx="772680" cy="74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C92CA4-7D18-59DA-C573-8CB6D0265804}"/>
              </a:ext>
            </a:extLst>
          </p:cNvPr>
          <p:cNvSpPr txBox="1"/>
          <p:nvPr/>
        </p:nvSpPr>
        <p:spPr>
          <a:xfrm>
            <a:off x="353335" y="3223743"/>
            <a:ext cx="207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 (3</a:t>
            </a:r>
            <a:r>
              <a:rPr lang="ko-KR" altLang="en-US" dirty="0"/>
              <a:t>개월 내 재구매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1EC36-C288-D885-3B30-4F354BFD4C35}"/>
              </a:ext>
            </a:extLst>
          </p:cNvPr>
          <p:cNvSpPr txBox="1"/>
          <p:nvPr/>
        </p:nvSpPr>
        <p:spPr>
          <a:xfrm>
            <a:off x="3749002" y="4293783"/>
            <a:ext cx="141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ko-KR" altLang="en-US" dirty="0"/>
              <a:t>복귀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65C9E-613F-BFC0-786E-A1902821253B}"/>
              </a:ext>
            </a:extLst>
          </p:cNvPr>
          <p:cNvSpPr txBox="1"/>
          <p:nvPr/>
        </p:nvSpPr>
        <p:spPr>
          <a:xfrm>
            <a:off x="1717646" y="4293783"/>
            <a:ext cx="141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ko-KR" altLang="en-US" dirty="0"/>
              <a:t>이탈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4D1F1-D528-8DF8-35D7-397E2C514DEA}"/>
              </a:ext>
            </a:extLst>
          </p:cNvPr>
          <p:cNvSpPr txBox="1"/>
          <p:nvPr/>
        </p:nvSpPr>
        <p:spPr>
          <a:xfrm>
            <a:off x="2770941" y="4044441"/>
            <a:ext cx="1415114" cy="1145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/>
              <a:t>~</a:t>
            </a:r>
            <a:endParaRPr lang="ko-KR" altLang="en-US" sz="3600" dirty="0"/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A8E91F64-9106-DCC8-0E4C-ABF27892DA8C}"/>
              </a:ext>
            </a:extLst>
          </p:cNvPr>
          <p:cNvSpPr/>
          <p:nvPr/>
        </p:nvSpPr>
        <p:spPr>
          <a:xfrm>
            <a:off x="6481001" y="3001127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최종 이탈 확률에 따라 복귀 패키지 제공</a:t>
            </a:r>
            <a:endParaRPr lang="en-US" altLang="ko-KR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확률이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60%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이하의 경우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후 쿠폰 제공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CustomShape 4">
            <a:extLst>
              <a:ext uri="{FF2B5EF4-FFF2-40B4-BE49-F238E27FC236}">
                <a16:creationId xmlns:a16="http://schemas.microsoft.com/office/drawing/2014/main" id="{DF8A4BC5-2F0B-10A6-2893-F088FA2329B7}"/>
              </a:ext>
            </a:extLst>
          </p:cNvPr>
          <p:cNvSpPr/>
          <p:nvPr/>
        </p:nvSpPr>
        <p:spPr>
          <a:xfrm>
            <a:off x="6495576" y="583901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설명변수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(x) :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정보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정보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" name="CustomShape 4">
            <a:extLst>
              <a:ext uri="{FF2B5EF4-FFF2-40B4-BE49-F238E27FC236}">
                <a16:creationId xmlns:a16="http://schemas.microsoft.com/office/drawing/2014/main" id="{556206B3-F0DC-FBAF-B487-983C865FBDF1}"/>
              </a:ext>
            </a:extLst>
          </p:cNvPr>
          <p:cNvSpPr/>
          <p:nvPr/>
        </p:nvSpPr>
        <p:spPr>
          <a:xfrm>
            <a:off x="6495576" y="1180501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목표변수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(y) :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(0), 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내 재구매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(1),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(2)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5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Shape 1">
            <a:extLst>
              <a:ext uri="{FF2B5EF4-FFF2-40B4-BE49-F238E27FC236}">
                <a16:creationId xmlns:a16="http://schemas.microsoft.com/office/drawing/2014/main" id="{959B9E13-C731-C758-3C88-B8C42B24C2B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군 맞춤 물품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Line 5">
            <a:extLst>
              <a:ext uri="{FF2B5EF4-FFF2-40B4-BE49-F238E27FC236}">
                <a16:creationId xmlns:a16="http://schemas.microsoft.com/office/drawing/2014/main" id="{E10C846E-051D-4B45-BE63-A013AF03BF55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6FB6F61-A3C4-17BC-34DB-7039DFF809A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798E2-3DC1-611C-DB53-63D39F7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39" y="1545578"/>
            <a:ext cx="5676615" cy="3340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F3E475-C879-E275-A30B-778FEF14A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46" y="1464802"/>
            <a:ext cx="5421976" cy="350194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79E99E1-A5E3-16F8-EBC1-3B9B7264D905}"/>
              </a:ext>
            </a:extLst>
          </p:cNvPr>
          <p:cNvGrpSpPr/>
          <p:nvPr/>
        </p:nvGrpSpPr>
        <p:grpSpPr>
          <a:xfrm rot="5400000">
            <a:off x="13438431" y="-323114"/>
            <a:ext cx="739907" cy="2511817"/>
            <a:chOff x="12434669" y="1912086"/>
            <a:chExt cx="739907" cy="2511817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DEB45560-0145-7656-3E6B-ADC4754CCCB4}"/>
                </a:ext>
              </a:extLst>
            </p:cNvPr>
            <p:cNvSpPr/>
            <p:nvPr/>
          </p:nvSpPr>
          <p:spPr>
            <a:xfrm rot="16200000">
              <a:off x="11553912" y="2792843"/>
              <a:ext cx="2501422" cy="739907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5485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E1F190-1553-6C7C-5D70-D77FF54F0B2B}"/>
                </a:ext>
              </a:extLst>
            </p:cNvPr>
            <p:cNvSpPr/>
            <p:nvPr/>
          </p:nvSpPr>
          <p:spPr>
            <a:xfrm>
              <a:off x="12633345" y="2729230"/>
              <a:ext cx="366842" cy="1694673"/>
            </a:xfrm>
            <a:prstGeom prst="rect">
              <a:avLst/>
            </a:prstGeom>
            <a:solidFill>
              <a:srgbClr val="548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04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7E7FEADF-7F08-3E03-A0A8-87BCB801031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5F1B2-14B6-B07B-8986-6FA6B17D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60" y="680878"/>
            <a:ext cx="6741873" cy="5056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0DFBC-B1CF-6CE2-FC4C-E705176CDEC9}"/>
              </a:ext>
            </a:extLst>
          </p:cNvPr>
          <p:cNvSpPr txBox="1"/>
          <p:nvPr/>
        </p:nvSpPr>
        <p:spPr>
          <a:xfrm>
            <a:off x="7422266" y="2608915"/>
            <a:ext cx="41871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가입자 수 증가 시 얻는 이점 찾기 가입자 수가 적었던 분기는 매출이 작았음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분기별 매출과 가입자 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작은 이유는 프로모션이 적었음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첫구매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할인율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그 지점에서 프로모션을 통한 매출 유지 필요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그림 14"/>
          <p:cNvPicPr/>
          <p:nvPr/>
        </p:nvPicPr>
        <p:blipFill>
          <a:blip r:embed="rId3"/>
          <a:srcRect l="5210" t="10769" r="9098" b="5865"/>
          <a:stretch/>
        </p:blipFill>
        <p:spPr>
          <a:xfrm>
            <a:off x="875369" y="1584000"/>
            <a:ext cx="4538880" cy="3312000"/>
          </a:xfrm>
          <a:prstGeom prst="rect">
            <a:avLst/>
          </a:prstGeom>
          <a:ln>
            <a:noFill/>
          </a:ln>
        </p:spPr>
      </p:pic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8170667" y="1180520"/>
            <a:ext cx="1719863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 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265300" y="1116540"/>
            <a:ext cx="1888200" cy="361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유입경로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695507" y="5019440"/>
            <a:ext cx="4984020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연령별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유입경로는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가장 많고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 ~ 35세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</a:t>
            </a:r>
            <a:r>
              <a:rPr 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블로그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통한 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유입이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많다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</a:p>
        </p:txBody>
      </p:sp>
      <p:sp>
        <p:nvSpPr>
          <p:cNvPr id="405" name="TextShape 10"/>
          <p:cNvSpPr txBox="1"/>
          <p:nvPr/>
        </p:nvSpPr>
        <p:spPr>
          <a:xfrm>
            <a:off x="6826812" y="5041347"/>
            <a:ext cx="4355342" cy="108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1~3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가장 많이 유입되었으며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유입경로는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블로그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5E0724-940D-A94A-B2C7-DB24C1A9F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9744" r="9152" b="5315"/>
          <a:stretch/>
        </p:blipFill>
        <p:spPr>
          <a:xfrm>
            <a:off x="6803198" y="1590230"/>
            <a:ext cx="4454803" cy="3305770"/>
          </a:xfrm>
          <a:prstGeom prst="rect">
            <a:avLst/>
          </a:prstGeom>
        </p:spPr>
      </p:pic>
      <p:sp>
        <p:nvSpPr>
          <p:cNvPr id="9" name="CustomShape 4">
            <a:extLst>
              <a:ext uri="{FF2B5EF4-FFF2-40B4-BE49-F238E27FC236}">
                <a16:creationId xmlns:a16="http://schemas.microsoft.com/office/drawing/2014/main" id="{C91F0C15-42C4-F4B8-505B-1063F97AA042}"/>
              </a:ext>
            </a:extLst>
          </p:cNvPr>
          <p:cNvSpPr/>
          <p:nvPr/>
        </p:nvSpPr>
        <p:spPr>
          <a:xfrm>
            <a:off x="338760" y="583900"/>
            <a:ext cx="11383920" cy="352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고객은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주로 </a:t>
            </a:r>
            <a:r>
              <a:rPr lang="ko-KR" altLang="en-US" sz="1600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통해 들어왔다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주 연령층을 타겟으로 한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SNS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마케팅으로 고객 확보를 노려볼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59860" y="501918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Shape 1">
            <a:extLst>
              <a:ext uri="{FF2B5EF4-FFF2-40B4-BE49-F238E27FC236}">
                <a16:creationId xmlns:a16="http://schemas.microsoft.com/office/drawing/2014/main" id="{7E7FEADF-7F08-3E03-A0A8-87BCB801031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0710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BB0BB15-1AE3-A087-47B2-BAF08B27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3"/>
          <a:stretch/>
        </p:blipFill>
        <p:spPr>
          <a:xfrm>
            <a:off x="8943975" y="1695623"/>
            <a:ext cx="2853225" cy="31509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D5168C-AACE-5BB3-64C4-C8803B4B5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1"/>
          <a:stretch/>
        </p:blipFill>
        <p:spPr>
          <a:xfrm>
            <a:off x="6541928" y="1695623"/>
            <a:ext cx="2481094" cy="33862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58C7B7-BFD4-8EE2-EFC5-A5B643BF00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17" t="8854" r="10071"/>
          <a:stretch/>
        </p:blipFill>
        <p:spPr>
          <a:xfrm>
            <a:off x="746871" y="1405032"/>
            <a:ext cx="4594034" cy="3676819"/>
          </a:xfrm>
          <a:prstGeom prst="rect">
            <a:avLst/>
          </a:prstGeom>
        </p:spPr>
      </p:pic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6929309" y="1142635"/>
            <a:ext cx="4223882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유입자와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유입자의 첫 구매상품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095408" y="1112449"/>
            <a:ext cx="2163482" cy="402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신규 고객 수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549946" y="5055791"/>
            <a:ext cx="5255313" cy="111365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 흐름에 따른 일별 신규 고객수를 확인한 결과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3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월에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크게 유입이 되었다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번의 큰 이벤트를 통해 많은 수의 고객이 들어왔음을 알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5" name="TextShape 10"/>
          <p:cNvSpPr txBox="1"/>
          <p:nvPr/>
        </p:nvSpPr>
        <p:spPr>
          <a:xfrm>
            <a:off x="6450362" y="5019440"/>
            <a:ext cx="5181777" cy="115000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유입자와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유입자의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첫 구매상품에 차이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이벤트로 유입된 고객은 그렇지 않은 고객과 다른 상품을 구매하고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C91F0C15-42C4-F4B8-505B-1063F97AA042}"/>
              </a:ext>
            </a:extLst>
          </p:cNvPr>
          <p:cNvSpPr/>
          <p:nvPr/>
        </p:nvSpPr>
        <p:spPr>
          <a:xfrm>
            <a:off x="338760" y="583901"/>
            <a:ext cx="11383920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확보에는 프로모션이 가장 큰 효과를 거두므로 고객의 니즈를 파악한 프로모션으로 신규 고객을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49946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E4E1EEF-BFDD-53B7-99F8-41EBBD3626CB}"/>
              </a:ext>
            </a:extLst>
          </p:cNvPr>
          <p:cNvSpPr/>
          <p:nvPr/>
        </p:nvSpPr>
        <p:spPr>
          <a:xfrm>
            <a:off x="1353487" y="1893111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4924E56-D793-8847-3FF7-A6B5AE64A095}"/>
              </a:ext>
            </a:extLst>
          </p:cNvPr>
          <p:cNvSpPr/>
          <p:nvPr/>
        </p:nvSpPr>
        <p:spPr>
          <a:xfrm>
            <a:off x="1711880" y="1567172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E490A6-307D-D93F-94AB-E4CF12BF15CB}"/>
              </a:ext>
            </a:extLst>
          </p:cNvPr>
          <p:cNvSpPr/>
          <p:nvPr/>
        </p:nvSpPr>
        <p:spPr>
          <a:xfrm>
            <a:off x="5063709" y="1762156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2F3D84E-D7AE-303F-1C38-A65DAC41F9C9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8C072-E3EA-72A2-3395-50BAD5A0D253}"/>
              </a:ext>
            </a:extLst>
          </p:cNvPr>
          <p:cNvSpPr txBox="1"/>
          <p:nvPr/>
        </p:nvSpPr>
        <p:spPr>
          <a:xfrm>
            <a:off x="8415538" y="1672509"/>
            <a:ext cx="45480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B8F1F-4F49-6C41-0223-103CE3C7F97A}"/>
              </a:ext>
            </a:extLst>
          </p:cNvPr>
          <p:cNvSpPr txBox="1"/>
          <p:nvPr/>
        </p:nvSpPr>
        <p:spPr>
          <a:xfrm>
            <a:off x="11004717" y="1672509"/>
            <a:ext cx="59040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47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1010647"/>
            <a:ext cx="5579444" cy="5398169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AA1BC-A6E0-429E-24F8-957363EBDC25}"/>
              </a:ext>
            </a:extLst>
          </p:cNvPr>
          <p:cNvSpPr txBox="1"/>
          <p:nvPr/>
        </p:nvSpPr>
        <p:spPr>
          <a:xfrm>
            <a:off x="513924" y="5623291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배송기간의 추이는 큰 변화가 없다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2019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27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일에 배송기간이 튀었지만 해당 일자에 배송 건수는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회였다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537E3-866B-9498-68C6-3B68F29D3D80}"/>
              </a:ext>
            </a:extLst>
          </p:cNvPr>
          <p:cNvSpPr txBox="1"/>
          <p:nvPr/>
        </p:nvSpPr>
        <p:spPr>
          <a:xfrm>
            <a:off x="1715666" y="3711466"/>
            <a:ext cx="30336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물품대분류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 배송기간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주문 수요예측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9131-8CE6-10E6-A871-413EFBDEAD99}"/>
              </a:ext>
            </a:extLst>
          </p:cNvPr>
          <p:cNvSpPr txBox="1"/>
          <p:nvPr/>
        </p:nvSpPr>
        <p:spPr>
          <a:xfrm>
            <a:off x="2124317" y="810130"/>
            <a:ext cx="232606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주문수량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BB100-DC7B-8C00-B091-65F318EDA1A8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주문이 많은 지역은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경기와 서울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그 다음은 충북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 순이다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기간별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물품별 배송 기간과 재구매율을 확인한 결과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이탈 및 주문량 감소는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배송과 연관이 없다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20380-F524-1FE6-40BC-F82DA895C7D6}"/>
              </a:ext>
            </a:extLst>
          </p:cNvPr>
          <p:cNvGrpSpPr/>
          <p:nvPr/>
        </p:nvGrpSpPr>
        <p:grpSpPr>
          <a:xfrm>
            <a:off x="8597385" y="2594284"/>
            <a:ext cx="3070165" cy="3667294"/>
            <a:chOff x="2588125" y="1231865"/>
            <a:chExt cx="3813878" cy="4555655"/>
          </a:xfrm>
        </p:grpSpPr>
        <p:sp>
          <p:nvSpPr>
            <p:cNvPr id="13" name="제주도">
              <a:extLst>
                <a:ext uri="{FF2B5EF4-FFF2-40B4-BE49-F238E27FC236}">
                  <a16:creationId xmlns:a16="http://schemas.microsoft.com/office/drawing/2014/main" id="{EA1B11F4-AB1E-39B6-E11A-CEE5DF80BE9D}"/>
                </a:ext>
              </a:extLst>
            </p:cNvPr>
            <p:cNvSpPr/>
            <p:nvPr/>
          </p:nvSpPr>
          <p:spPr>
            <a:xfrm>
              <a:off x="3977020" y="5470906"/>
              <a:ext cx="561007" cy="316614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광주광역시">
              <a:extLst>
                <a:ext uri="{FF2B5EF4-FFF2-40B4-BE49-F238E27FC236}">
                  <a16:creationId xmlns:a16="http://schemas.microsoft.com/office/drawing/2014/main" id="{179C6060-9452-B09B-E19C-1C079B8F71F2}"/>
                </a:ext>
              </a:extLst>
            </p:cNvPr>
            <p:cNvSpPr/>
            <p:nvPr/>
          </p:nvSpPr>
          <p:spPr>
            <a:xfrm>
              <a:off x="4357958" y="4242390"/>
              <a:ext cx="224942" cy="153300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전라북도">
              <a:extLst>
                <a:ext uri="{FF2B5EF4-FFF2-40B4-BE49-F238E27FC236}">
                  <a16:creationId xmlns:a16="http://schemas.microsoft.com/office/drawing/2014/main" id="{70F29E90-EB06-2AA2-6233-1DFA83DB7571}"/>
                </a:ext>
              </a:extLst>
            </p:cNvPr>
            <p:cNvSpPr/>
            <p:nvPr/>
          </p:nvSpPr>
          <p:spPr>
            <a:xfrm>
              <a:off x="4031330" y="3456249"/>
              <a:ext cx="1193656" cy="73144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전라남도">
              <a:extLst>
                <a:ext uri="{FF2B5EF4-FFF2-40B4-BE49-F238E27FC236}">
                  <a16:creationId xmlns:a16="http://schemas.microsoft.com/office/drawing/2014/main" id="{45725AFE-2ED1-6703-647E-4C2BF32911E1}"/>
                </a:ext>
              </a:extLst>
            </p:cNvPr>
            <p:cNvSpPr/>
            <p:nvPr/>
          </p:nvSpPr>
          <p:spPr>
            <a:xfrm>
              <a:off x="3716856" y="4043641"/>
              <a:ext cx="1418384" cy="1181716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부산광역시">
              <a:extLst>
                <a:ext uri="{FF2B5EF4-FFF2-40B4-BE49-F238E27FC236}">
                  <a16:creationId xmlns:a16="http://schemas.microsoft.com/office/drawing/2014/main" id="{9970A14F-1276-CF01-245D-4B3298573D21}"/>
                </a:ext>
              </a:extLst>
            </p:cNvPr>
            <p:cNvSpPr/>
            <p:nvPr/>
          </p:nvSpPr>
          <p:spPr>
            <a:xfrm>
              <a:off x="5888835" y="4140897"/>
              <a:ext cx="297547" cy="26288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울산광역시">
              <a:extLst>
                <a:ext uri="{FF2B5EF4-FFF2-40B4-BE49-F238E27FC236}">
                  <a16:creationId xmlns:a16="http://schemas.microsoft.com/office/drawing/2014/main" id="{A7C0C32A-B017-1185-D519-7C72708DC536}"/>
                </a:ext>
              </a:extLst>
            </p:cNvPr>
            <p:cNvSpPr/>
            <p:nvPr/>
          </p:nvSpPr>
          <p:spPr>
            <a:xfrm>
              <a:off x="5987055" y="3850283"/>
              <a:ext cx="343191" cy="320080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대구광역시">
              <a:extLst>
                <a:ext uri="{FF2B5EF4-FFF2-40B4-BE49-F238E27FC236}">
                  <a16:creationId xmlns:a16="http://schemas.microsoft.com/office/drawing/2014/main" id="{F8AEA6DC-E0D7-6CE9-5D20-74B5D7F30575}"/>
                </a:ext>
              </a:extLst>
            </p:cNvPr>
            <p:cNvSpPr/>
            <p:nvPr/>
          </p:nvSpPr>
          <p:spPr>
            <a:xfrm>
              <a:off x="5546222" y="3558513"/>
              <a:ext cx="274437" cy="361679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경상북도">
              <a:extLst>
                <a:ext uri="{FF2B5EF4-FFF2-40B4-BE49-F238E27FC236}">
                  <a16:creationId xmlns:a16="http://schemas.microsoft.com/office/drawing/2014/main" id="{3DC4BE08-B8D0-D8E5-002C-609CC1DAB734}"/>
                </a:ext>
              </a:extLst>
            </p:cNvPr>
            <p:cNvSpPr/>
            <p:nvPr/>
          </p:nvSpPr>
          <p:spPr>
            <a:xfrm>
              <a:off x="5130002" y="2600930"/>
              <a:ext cx="1272001" cy="1369990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경상남도">
              <a:extLst>
                <a:ext uri="{FF2B5EF4-FFF2-40B4-BE49-F238E27FC236}">
                  <a16:creationId xmlns:a16="http://schemas.microsoft.com/office/drawing/2014/main" id="{0F4DA26B-A7FE-9DDF-21AB-D30A77ADA950}"/>
                </a:ext>
              </a:extLst>
            </p:cNvPr>
            <p:cNvSpPr/>
            <p:nvPr/>
          </p:nvSpPr>
          <p:spPr>
            <a:xfrm>
              <a:off x="5015323" y="3678238"/>
              <a:ext cx="1111871" cy="1048703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세종특별자치시">
              <a:extLst>
                <a:ext uri="{FF2B5EF4-FFF2-40B4-BE49-F238E27FC236}">
                  <a16:creationId xmlns:a16="http://schemas.microsoft.com/office/drawing/2014/main" id="{F0B1BAD7-C6A2-2248-1E4B-905F69BAB10D}"/>
                </a:ext>
              </a:extLst>
            </p:cNvPr>
            <p:cNvSpPr/>
            <p:nvPr/>
          </p:nvSpPr>
          <p:spPr>
            <a:xfrm>
              <a:off x="4650691" y="2928175"/>
              <a:ext cx="159462" cy="31199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대전광역시">
              <a:extLst>
                <a:ext uri="{FF2B5EF4-FFF2-40B4-BE49-F238E27FC236}">
                  <a16:creationId xmlns:a16="http://schemas.microsoft.com/office/drawing/2014/main" id="{27244E27-5E93-13D5-B733-BA60301DC684}"/>
                </a:ext>
              </a:extLst>
            </p:cNvPr>
            <p:cNvSpPr/>
            <p:nvPr/>
          </p:nvSpPr>
          <p:spPr>
            <a:xfrm>
              <a:off x="4786465" y="3160435"/>
              <a:ext cx="141552" cy="224749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충청북도">
              <a:extLst>
                <a:ext uri="{FF2B5EF4-FFF2-40B4-BE49-F238E27FC236}">
                  <a16:creationId xmlns:a16="http://schemas.microsoft.com/office/drawing/2014/main" id="{BCAEA77B-58B1-8ED8-EDE3-D1E27FF8A96F}"/>
                </a:ext>
              </a:extLst>
            </p:cNvPr>
            <p:cNvSpPr/>
            <p:nvPr/>
          </p:nvSpPr>
          <p:spPr>
            <a:xfrm>
              <a:off x="4750066" y="2493698"/>
              <a:ext cx="987588" cy="1073867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9" name="충청남도">
              <a:extLst>
                <a:ext uri="{FF2B5EF4-FFF2-40B4-BE49-F238E27FC236}">
                  <a16:creationId xmlns:a16="http://schemas.microsoft.com/office/drawing/2014/main" id="{2CC6FC2C-14FD-7FB7-757B-CB8DF733E79F}"/>
                </a:ext>
              </a:extLst>
            </p:cNvPr>
            <p:cNvSpPr/>
            <p:nvPr/>
          </p:nvSpPr>
          <p:spPr>
            <a:xfrm>
              <a:off x="3943510" y="2627739"/>
              <a:ext cx="1053838" cy="941752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" name="강원도">
              <a:extLst>
                <a:ext uri="{FF2B5EF4-FFF2-40B4-BE49-F238E27FC236}">
                  <a16:creationId xmlns:a16="http://schemas.microsoft.com/office/drawing/2014/main" id="{2871157F-FC74-BA0B-904D-B129EBB5B46E}"/>
                </a:ext>
              </a:extLst>
            </p:cNvPr>
            <p:cNvSpPr/>
            <p:nvPr/>
          </p:nvSpPr>
          <p:spPr>
            <a:xfrm>
              <a:off x="4567493" y="1231865"/>
              <a:ext cx="1767952" cy="1781819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1" name="경기도">
              <a:extLst>
                <a:ext uri="{FF2B5EF4-FFF2-40B4-BE49-F238E27FC236}">
                  <a16:creationId xmlns:a16="http://schemas.microsoft.com/office/drawing/2014/main" id="{95DDAC3F-C792-C9E6-1802-035DBAFE5DF0}"/>
                </a:ext>
              </a:extLst>
            </p:cNvPr>
            <p:cNvSpPr/>
            <p:nvPr/>
          </p:nvSpPr>
          <p:spPr>
            <a:xfrm>
              <a:off x="4240094" y="1606255"/>
              <a:ext cx="918642" cy="1167850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인천광역시">
              <a:extLst>
                <a:ext uri="{FF2B5EF4-FFF2-40B4-BE49-F238E27FC236}">
                  <a16:creationId xmlns:a16="http://schemas.microsoft.com/office/drawing/2014/main" id="{C3B0C0D4-F763-1707-D8E5-F8BAD3FB46C1}"/>
                </a:ext>
              </a:extLst>
            </p:cNvPr>
            <p:cNvSpPr/>
            <p:nvPr/>
          </p:nvSpPr>
          <p:spPr>
            <a:xfrm>
              <a:off x="4025254" y="1949831"/>
              <a:ext cx="392791" cy="391144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서울특별시">
              <a:extLst>
                <a:ext uri="{FF2B5EF4-FFF2-40B4-BE49-F238E27FC236}">
                  <a16:creationId xmlns:a16="http://schemas.microsoft.com/office/drawing/2014/main" id="{CF288551-D9C6-4533-9224-39390E926AB0}"/>
                </a:ext>
              </a:extLst>
            </p:cNvPr>
            <p:cNvSpPr/>
            <p:nvPr/>
          </p:nvSpPr>
          <p:spPr>
            <a:xfrm>
              <a:off x="4439230" y="2080598"/>
              <a:ext cx="264615" cy="2056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C242A4-1F00-1675-C2FD-6572839613DD}"/>
                </a:ext>
              </a:extLst>
            </p:cNvPr>
            <p:cNvSpPr/>
            <p:nvPr/>
          </p:nvSpPr>
          <p:spPr>
            <a:xfrm>
              <a:off x="2649530" y="2904171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9CE8358-F9DD-8EE9-78ED-23A3CD31F63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359" y="3075398"/>
              <a:ext cx="1000063" cy="3376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73A6DB1-37B7-5C5D-2088-D87B19904BA3}"/>
                </a:ext>
              </a:extLst>
            </p:cNvPr>
            <p:cNvSpPr/>
            <p:nvPr/>
          </p:nvSpPr>
          <p:spPr>
            <a:xfrm>
              <a:off x="2588125" y="221479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006949-3C03-8FB7-E4B1-C520FF259F2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176" y="2394798"/>
              <a:ext cx="1062313" cy="9294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41888A9-C4A3-5F5B-4BAD-56F900EE3EF2}"/>
                </a:ext>
              </a:extLst>
            </p:cNvPr>
            <p:cNvSpPr/>
            <p:nvPr/>
          </p:nvSpPr>
          <p:spPr>
            <a:xfrm>
              <a:off x="2709933" y="1473875"/>
              <a:ext cx="1286449" cy="3600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F27E35-260B-0613-AFB7-95FF47071FC5}"/>
                </a:ext>
              </a:extLst>
            </p:cNvPr>
            <p:cNvCxnSpPr>
              <a:cxnSpLocks/>
            </p:cNvCxnSpPr>
            <p:nvPr/>
          </p:nvCxnSpPr>
          <p:spPr>
            <a:xfrm>
              <a:off x="3984339" y="1729724"/>
              <a:ext cx="592490" cy="47368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7726260" y="840157"/>
            <a:ext cx="24062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구매금액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9669"/>
              </p:ext>
            </p:extLst>
          </p:nvPr>
        </p:nvGraphicFramePr>
        <p:xfrm>
          <a:off x="6316172" y="1188187"/>
          <a:ext cx="5102985" cy="1139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468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128657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57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38106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1180869300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13241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36013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1103902050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3818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33621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1022070930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9657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10221880" y="2308461"/>
            <a:ext cx="1272001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9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8B7F0D-3299-B981-AB74-05169FBF4770}"/>
              </a:ext>
            </a:extLst>
          </p:cNvPr>
          <p:cNvGrpSpPr/>
          <p:nvPr/>
        </p:nvGrpSpPr>
        <p:grpSpPr>
          <a:xfrm>
            <a:off x="6456196" y="2573331"/>
            <a:ext cx="1573211" cy="1561827"/>
            <a:chOff x="6300207" y="2732129"/>
            <a:chExt cx="2191691" cy="2126809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79E7EB99-D2FF-425A-70DE-C6DDC7E4DA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28709508"/>
                </p:ext>
              </p:extLst>
            </p:nvPr>
          </p:nvGraphicFramePr>
          <p:xfrm>
            <a:off x="6300207" y="2732129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7BFC0-ECCC-7601-7A95-8B8BDE59D9B1}"/>
                </a:ext>
              </a:extLst>
            </p:cNvPr>
            <p:cNvSpPr txBox="1"/>
            <p:nvPr/>
          </p:nvSpPr>
          <p:spPr>
            <a:xfrm>
              <a:off x="7350438" y="3674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50.7%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47FF0-8AE8-29ED-5FB7-DEACBBD3F8E5}"/>
                </a:ext>
              </a:extLst>
            </p:cNvPr>
            <p:cNvSpPr txBox="1"/>
            <p:nvPr/>
          </p:nvSpPr>
          <p:spPr>
            <a:xfrm>
              <a:off x="7324878" y="3431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C00545-4842-F635-8795-C5429B322297}"/>
                </a:ext>
              </a:extLst>
            </p:cNvPr>
            <p:cNvSpPr txBox="1"/>
            <p:nvPr/>
          </p:nvSpPr>
          <p:spPr>
            <a:xfrm>
              <a:off x="6417180" y="3740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38.9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B89708-CFC3-CEB4-1349-38AC5521FD6A}"/>
                </a:ext>
              </a:extLst>
            </p:cNvPr>
            <p:cNvSpPr txBox="1"/>
            <p:nvPr/>
          </p:nvSpPr>
          <p:spPr>
            <a:xfrm>
              <a:off x="6471849" y="3530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5F3F96C-D575-DC90-5DAC-27BF50C68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/>
          <a:stretch/>
        </p:blipFill>
        <p:spPr>
          <a:xfrm>
            <a:off x="523856" y="1176372"/>
            <a:ext cx="5359968" cy="174080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F7561F-BFBB-4360-9FB1-AF1D8605410A}"/>
              </a:ext>
            </a:extLst>
          </p:cNvPr>
          <p:cNvSpPr/>
          <p:nvPr/>
        </p:nvSpPr>
        <p:spPr>
          <a:xfrm>
            <a:off x="1276442" y="2739151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07837F-7966-F98F-5507-0795653AE953}"/>
              </a:ext>
            </a:extLst>
          </p:cNvPr>
          <p:cNvSpPr/>
          <p:nvPr/>
        </p:nvSpPr>
        <p:spPr>
          <a:xfrm>
            <a:off x="2218922" y="2727233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EC9D67-8D66-D3A0-6872-A4FCE455DFEE}"/>
              </a:ext>
            </a:extLst>
          </p:cNvPr>
          <p:cNvSpPr/>
          <p:nvPr/>
        </p:nvSpPr>
        <p:spPr>
          <a:xfrm>
            <a:off x="3191987" y="2733127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10E3250-29AE-4BA5-19AD-961AB45F16C0}"/>
              </a:ext>
            </a:extLst>
          </p:cNvPr>
          <p:cNvSpPr/>
          <p:nvPr/>
        </p:nvSpPr>
        <p:spPr>
          <a:xfrm>
            <a:off x="4150021" y="2733126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2CD2D0-4BED-6A7D-2F67-5F01C607DA56}"/>
              </a:ext>
            </a:extLst>
          </p:cNvPr>
          <p:cNvSpPr/>
          <p:nvPr/>
        </p:nvSpPr>
        <p:spPr>
          <a:xfrm>
            <a:off x="5123086" y="2735558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6208365" y="5622796"/>
            <a:ext cx="3326772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배송기간이 짧은 경우와 그렇지 않은 경우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고객의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재구매율에는 변화가 없다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EB461FF-1E00-25D2-2B40-C715C18BAC5C}"/>
              </a:ext>
            </a:extLst>
          </p:cNvPr>
          <p:cNvGrpSpPr/>
          <p:nvPr/>
        </p:nvGrpSpPr>
        <p:grpSpPr>
          <a:xfrm>
            <a:off x="6507581" y="4155135"/>
            <a:ext cx="1573211" cy="1561827"/>
            <a:chOff x="6202207" y="2508892"/>
            <a:chExt cx="2191691" cy="2126809"/>
          </a:xfrm>
        </p:grpSpPr>
        <p:graphicFrame>
          <p:nvGraphicFramePr>
            <p:cNvPr id="72" name="차트 71">
              <a:extLst>
                <a:ext uri="{FF2B5EF4-FFF2-40B4-BE49-F238E27FC236}">
                  <a16:creationId xmlns:a16="http://schemas.microsoft.com/office/drawing/2014/main" id="{5B588DAE-F9E1-088B-6F56-31E02AF71F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6197469"/>
                </p:ext>
              </p:extLst>
            </p:nvPr>
          </p:nvGraphicFramePr>
          <p:xfrm>
            <a:off x="6202207" y="2508892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7B86F8-9C04-2467-CD1C-8C8163BFD84D}"/>
                </a:ext>
              </a:extLst>
            </p:cNvPr>
            <p:cNvSpPr txBox="1"/>
            <p:nvPr/>
          </p:nvSpPr>
          <p:spPr>
            <a:xfrm>
              <a:off x="7350438" y="3527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51.0%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7C0AD6-B6F3-340A-2814-2A50B214FE95}"/>
                </a:ext>
              </a:extLst>
            </p:cNvPr>
            <p:cNvSpPr txBox="1"/>
            <p:nvPr/>
          </p:nvSpPr>
          <p:spPr>
            <a:xfrm>
              <a:off x="7324878" y="3284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C628B5-2D6C-5358-C4AB-19F14A9DE268}"/>
                </a:ext>
              </a:extLst>
            </p:cNvPr>
            <p:cNvSpPr txBox="1"/>
            <p:nvPr/>
          </p:nvSpPr>
          <p:spPr>
            <a:xfrm>
              <a:off x="6417180" y="3593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38.6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7FFCCD-F1BD-A0F8-3A49-13EAF65FB760}"/>
                </a:ext>
              </a:extLst>
            </p:cNvPr>
            <p:cNvSpPr txBox="1"/>
            <p:nvPr/>
          </p:nvSpPr>
          <p:spPr>
            <a:xfrm>
              <a:off x="6471849" y="3383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590651-8FCA-DBE0-8C7F-458CC0E4B0D5}"/>
              </a:ext>
            </a:extLst>
          </p:cNvPr>
          <p:cNvSpPr txBox="1"/>
          <p:nvPr/>
        </p:nvSpPr>
        <p:spPr>
          <a:xfrm>
            <a:off x="6568216" y="2398889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2~3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6AE8DE-F625-2EC3-9BD8-44C9317400CD}"/>
              </a:ext>
            </a:extLst>
          </p:cNvPr>
          <p:cNvSpPr txBox="1"/>
          <p:nvPr/>
        </p:nvSpPr>
        <p:spPr>
          <a:xfrm>
            <a:off x="6650806" y="4026722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4~5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214B5C9D-DCD0-4888-DC83-C50DFD5A0844}"/>
              </a:ext>
            </a:extLst>
          </p:cNvPr>
          <p:cNvSpPr txBox="1"/>
          <p:nvPr/>
        </p:nvSpPr>
        <p:spPr>
          <a:xfrm>
            <a:off x="8029407" y="-21039"/>
            <a:ext cx="3663158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2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2" name="그림 81" descr="테이블이(가) 표시된 사진&#10;&#10;자동 생성된 설명">
            <a:extLst>
              <a:ext uri="{FF2B5EF4-FFF2-40B4-BE49-F238E27FC236}">
                <a16:creationId xmlns:a16="http://schemas.microsoft.com/office/drawing/2014/main" id="{5432F20A-7461-8B9B-ED42-A7081E3BD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24" y="4045721"/>
            <a:ext cx="5391156" cy="1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6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4"/>
          <p:cNvSpPr/>
          <p:nvPr/>
        </p:nvSpPr>
        <p:spPr>
          <a:xfrm>
            <a:off x="693583" y="594000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재구매율 향상을 위해 재구매 주기와 재구매율을 분석한 결과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판매량 상위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제품의 재구매 주기는 </a:t>
            </a:r>
            <a:r>
              <a:rPr lang="en-US" altLang="ko-KR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재구매율은</a:t>
            </a:r>
            <a:r>
              <a:rPr lang="ko-KR" altLang="en-US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nn</a:t>
            </a:r>
            <a:r>
              <a:rPr lang="en-US" altLang="ko-KR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대 수준임</a:t>
            </a:r>
            <a:endParaRPr lang="en-US" sz="14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4" name="TextShape 9"/>
          <p:cNvSpPr txBox="1"/>
          <p:nvPr/>
        </p:nvSpPr>
        <p:spPr>
          <a:xfrm>
            <a:off x="725480" y="4282074"/>
            <a:ext cx="1704662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CustomShape 8">
            <a:extLst>
              <a:ext uri="{FF2B5EF4-FFF2-40B4-BE49-F238E27FC236}">
                <a16:creationId xmlns:a16="http://schemas.microsoft.com/office/drawing/2014/main" id="{9086A08A-46B7-8ED8-DFCF-27E75A23D7EA}"/>
              </a:ext>
            </a:extLst>
          </p:cNvPr>
          <p:cNvSpPr/>
          <p:nvPr/>
        </p:nvSpPr>
        <p:spPr>
          <a:xfrm>
            <a:off x="559860" y="1490011"/>
            <a:ext cx="5362475" cy="4348297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55BABE-3955-F233-F871-D7F0FB1744FA}"/>
              </a:ext>
            </a:extLst>
          </p:cNvPr>
          <p:cNvSpPr/>
          <p:nvPr/>
        </p:nvSpPr>
        <p:spPr>
          <a:xfrm>
            <a:off x="559859" y="1019692"/>
            <a:ext cx="1364633" cy="397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재구매주기</a:t>
            </a:r>
          </a:p>
        </p:txBody>
      </p:sp>
      <p:sp>
        <p:nvSpPr>
          <p:cNvPr id="6" name="CustomShape 8">
            <a:extLst>
              <a:ext uri="{FF2B5EF4-FFF2-40B4-BE49-F238E27FC236}">
                <a16:creationId xmlns:a16="http://schemas.microsoft.com/office/drawing/2014/main" id="{B14D99F3-666B-903A-0691-6A47CBA0BAB7}"/>
              </a:ext>
            </a:extLst>
          </p:cNvPr>
          <p:cNvSpPr/>
          <p:nvPr/>
        </p:nvSpPr>
        <p:spPr>
          <a:xfrm>
            <a:off x="6096001" y="1477955"/>
            <a:ext cx="5536142" cy="4348297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4C7B2B-FDC9-E8E2-2F35-E632067F73EB}"/>
              </a:ext>
            </a:extLst>
          </p:cNvPr>
          <p:cNvSpPr/>
          <p:nvPr/>
        </p:nvSpPr>
        <p:spPr>
          <a:xfrm>
            <a:off x="6095999" y="1011294"/>
            <a:ext cx="1364633" cy="397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A81F5-C75C-B0CF-3621-0841649F79F9}"/>
              </a:ext>
            </a:extLst>
          </p:cNvPr>
          <p:cNvSpPr/>
          <p:nvPr/>
        </p:nvSpPr>
        <p:spPr>
          <a:xfrm>
            <a:off x="559859" y="5945418"/>
            <a:ext cx="1107228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재구매율을 </a:t>
            </a:r>
            <a:r>
              <a:rPr lang="en-US" altLang="ko-KR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%-&gt;</a:t>
            </a:r>
            <a:r>
              <a:rPr lang="en-US" altLang="ko-KR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0%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</a:t>
            </a:r>
            <a:r>
              <a:rPr kumimoji="0" lang="ko-KR" alt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증대시키기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위해 고객 이탈을 방지하는 고객 맞춤 물품 </a:t>
            </a:r>
            <a:r>
              <a:rPr lang="ko-KR" altLang="en-US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필요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051D3-A57C-E85B-0289-943CE8954EE1}"/>
              </a:ext>
            </a:extLst>
          </p:cNvPr>
          <p:cNvSpPr txBox="1"/>
          <p:nvPr/>
        </p:nvSpPr>
        <p:spPr>
          <a:xfrm>
            <a:off x="6269667" y="1587472"/>
            <a:ext cx="4722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ko-KR" altLang="en-US" sz="14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재구매율울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분석하여 문제 상황 파악 및 개선방향 설정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2C2F224-98F6-B773-5EDB-2062EB54B8A4}"/>
              </a:ext>
            </a:extLst>
          </p:cNvPr>
          <p:cNvGraphicFramePr>
            <a:graphicFrameLocks noGrp="1"/>
          </p:cNvGraphicFramePr>
          <p:nvPr/>
        </p:nvGraphicFramePr>
        <p:xfrm>
          <a:off x="6249696" y="1962778"/>
          <a:ext cx="5228751" cy="1437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590">
                  <a:extLst>
                    <a:ext uri="{9D8B030D-6E8A-4147-A177-3AD203B41FA5}">
                      <a16:colId xmlns:a16="http://schemas.microsoft.com/office/drawing/2014/main" val="2463054708"/>
                    </a:ext>
                  </a:extLst>
                </a:gridCol>
                <a:gridCol w="1024983">
                  <a:extLst>
                    <a:ext uri="{9D8B030D-6E8A-4147-A177-3AD203B41FA5}">
                      <a16:colId xmlns:a16="http://schemas.microsoft.com/office/drawing/2014/main" val="3737427125"/>
                    </a:ext>
                  </a:extLst>
                </a:gridCol>
                <a:gridCol w="971697">
                  <a:extLst>
                    <a:ext uri="{9D8B030D-6E8A-4147-A177-3AD203B41FA5}">
                      <a16:colId xmlns:a16="http://schemas.microsoft.com/office/drawing/2014/main" val="1528039689"/>
                    </a:ext>
                  </a:extLst>
                </a:gridCol>
                <a:gridCol w="1918481">
                  <a:extLst>
                    <a:ext uri="{9D8B030D-6E8A-4147-A177-3AD203B41FA5}">
                      <a16:colId xmlns:a16="http://schemas.microsoft.com/office/drawing/2014/main" val="4086431404"/>
                    </a:ext>
                  </a:extLst>
                </a:gridCol>
              </a:tblGrid>
              <a:tr h="250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주기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재구매율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주기내 재구매율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0093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7512933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2507746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74188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Shape 10">
                <a:extLst>
                  <a:ext uri="{FF2B5EF4-FFF2-40B4-BE49-F238E27FC236}">
                    <a16:creationId xmlns:a16="http://schemas.microsoft.com/office/drawing/2014/main" id="{8BDF93B5-F5BB-02CC-5517-D71931826F6D}"/>
                  </a:ext>
                </a:extLst>
              </p:cNvPr>
              <p:cNvSpPr txBox="1"/>
              <p:nvPr/>
            </p:nvSpPr>
            <p:spPr>
              <a:xfrm>
                <a:off x="6291134" y="3660625"/>
                <a:ext cx="4912672" cy="73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재구매율 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0" i="1" strike="noStrike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</m:ctrlPr>
                      </m:fPr>
                      <m:num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재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주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문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량</m:t>
                        </m:r>
                      </m:num>
                      <m:den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전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체</m:t>
                        </m:r>
                        <m:r>
                          <a:rPr lang="en-US" altLang="ko-KR" sz="1600" b="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 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판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매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량</m:t>
                        </m:r>
                      </m:den>
                    </m:f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나눔스퀘어 네오 Regular" panose="00000500000000000000" pitchFamily="2" charset="-127"/>
                      </a:rPr>
                      <m:t> (</m:t>
                    </m:r>
                    <m:r>
                      <a:rPr lang="ko-KR" altLang="en-US" sz="1600" i="1" spc="-1">
                        <a:latin typeface="Cambria Math" panose="02040503050406030204" pitchFamily="18" charset="0"/>
                        <a:ea typeface="나눔스퀘어 네오 Regular" panose="00000500000000000000" pitchFamily="2" charset="-127"/>
                      </a:rPr>
                      <m:t>재</m:t>
                    </m:r>
                  </m:oMath>
                </a14:m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주문량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:3</a:t>
                </a:r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개월이내 </a:t>
                </a:r>
                <a:r>
                  <a:rPr lang="ko-KR" altLang="en-US" sz="1600" b="0" strike="noStrike" spc="-1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재주문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)</a:t>
                </a:r>
                <a:endParaRPr lang="en-US" sz="1600" b="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mc:Choice>
        <mc:Fallback xmlns="">
          <p:sp>
            <p:nvSpPr>
              <p:cNvPr id="11" name="TextShape 10">
                <a:extLst>
                  <a:ext uri="{FF2B5EF4-FFF2-40B4-BE49-F238E27FC236}">
                    <a16:creationId xmlns:a16="http://schemas.microsoft.com/office/drawing/2014/main" id="{8BDF93B5-F5BB-02CC-5517-D7193182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34" y="3660625"/>
                <a:ext cx="4912672" cy="732690"/>
              </a:xfrm>
              <a:prstGeom prst="rect">
                <a:avLst/>
              </a:prstGeom>
              <a:blipFill>
                <a:blip r:embed="rId3"/>
                <a:stretch>
                  <a:fillRect l="-744" b="-7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Shape 10">
            <a:extLst>
              <a:ext uri="{FF2B5EF4-FFF2-40B4-BE49-F238E27FC236}">
                <a16:creationId xmlns:a16="http://schemas.microsoft.com/office/drawing/2014/main" id="{7A4DD1D1-963E-E926-6592-5DC6D232B46A}"/>
              </a:ext>
            </a:extLst>
          </p:cNvPr>
          <p:cNvSpPr txBox="1"/>
          <p:nvPr/>
        </p:nvSpPr>
        <p:spPr>
          <a:xfrm>
            <a:off x="2383048" y="2919413"/>
            <a:ext cx="1865632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그래프 삽입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1A192-6547-B735-0583-52D26377693E}"/>
              </a:ext>
            </a:extLst>
          </p:cNvPr>
          <p:cNvSpPr txBox="1"/>
          <p:nvPr/>
        </p:nvSpPr>
        <p:spPr>
          <a:xfrm>
            <a:off x="559857" y="1582259"/>
            <a:ext cx="3646383" cy="309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재구매율을 알기 위해 재구매 주기 도출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Shape 10">
            <a:extLst>
              <a:ext uri="{FF2B5EF4-FFF2-40B4-BE49-F238E27FC236}">
                <a16:creationId xmlns:a16="http://schemas.microsoft.com/office/drawing/2014/main" id="{E7888A4A-EA4C-272F-F355-C912D55E0E34}"/>
              </a:ext>
            </a:extLst>
          </p:cNvPr>
          <p:cNvSpPr txBox="1"/>
          <p:nvPr/>
        </p:nvSpPr>
        <p:spPr>
          <a:xfrm>
            <a:off x="693583" y="5368611"/>
            <a:ext cx="2185986" cy="3204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요약 정보 입력</a:t>
            </a:r>
            <a:endParaRPr lang="en-US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0FF7F9FF-E2CA-25F5-D2CC-C5C2B3B39B57}"/>
              </a:ext>
            </a:extLst>
          </p:cNvPr>
          <p:cNvSpPr txBox="1"/>
          <p:nvPr/>
        </p:nvSpPr>
        <p:spPr>
          <a:xfrm>
            <a:off x="6167327" y="4593207"/>
            <a:ext cx="1704662" cy="6532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Shape 10">
            <a:extLst>
              <a:ext uri="{FF2B5EF4-FFF2-40B4-BE49-F238E27FC236}">
                <a16:creationId xmlns:a16="http://schemas.microsoft.com/office/drawing/2014/main" id="{BB3B82A8-3A69-0A74-27B6-D4AFD9AFCF92}"/>
              </a:ext>
            </a:extLst>
          </p:cNvPr>
          <p:cNvSpPr txBox="1"/>
          <p:nvPr/>
        </p:nvSpPr>
        <p:spPr>
          <a:xfrm>
            <a:off x="6102315" y="5365669"/>
            <a:ext cx="2185986" cy="3204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요약 정보 입력 </a:t>
            </a:r>
            <a:endParaRPr lang="en-US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Line 2">
            <a:extLst>
              <a:ext uri="{FF2B5EF4-FFF2-40B4-BE49-F238E27FC236}">
                <a16:creationId xmlns:a16="http://schemas.microsoft.com/office/drawing/2014/main" id="{21A907B0-47ED-BC29-7809-92B2CE76BE9F}"/>
              </a:ext>
            </a:extLst>
          </p:cNvPr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TextShape 10">
            <a:extLst>
              <a:ext uri="{FF2B5EF4-FFF2-40B4-BE49-F238E27FC236}">
                <a16:creationId xmlns:a16="http://schemas.microsoft.com/office/drawing/2014/main" id="{D6552A67-68E6-CA8E-DCC9-5819F70D683F}"/>
              </a:ext>
            </a:extLst>
          </p:cNvPr>
          <p:cNvSpPr txBox="1"/>
          <p:nvPr/>
        </p:nvSpPr>
        <p:spPr>
          <a:xfrm>
            <a:off x="6269667" y="3389959"/>
            <a:ext cx="2043022" cy="39353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=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단가 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X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판매량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1E429385-A4C3-B542-6FF1-FF56CA1FB5F2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모델링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1003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>
            <a:extLst>
              <a:ext uri="{FF2B5EF4-FFF2-40B4-BE49-F238E27FC236}">
                <a16:creationId xmlns:a16="http://schemas.microsoft.com/office/drawing/2014/main" id="{C3DAC556-8F39-EB56-787B-C589BA05EB56}"/>
              </a:ext>
            </a:extLst>
          </p:cNvPr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B9986E-2F7E-ECAB-0CA9-27DC5B50C90B}"/>
              </a:ext>
            </a:extLst>
          </p:cNvPr>
          <p:cNvSpPr/>
          <p:nvPr/>
        </p:nvSpPr>
        <p:spPr>
          <a:xfrm>
            <a:off x="338760" y="1656412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CE9AEA3F-C0BD-EA79-D5F6-D126C7FC3005}"/>
              </a:ext>
            </a:extLst>
          </p:cNvPr>
          <p:cNvSpPr/>
          <p:nvPr/>
        </p:nvSpPr>
        <p:spPr>
          <a:xfrm>
            <a:off x="483781" y="580989"/>
            <a:ext cx="11238895" cy="731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사의 주요 품목은 매출액의 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차지하는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이벤트를 통한 고객 유입이 많다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문제의 경우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일반적인 배송 소요 시간으로는 문제가 없으나 평균 배송 소요시간이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3.3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일로 대형 유통사에 비하면 오래 걸린다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01F7B0-A5E7-46B9-16C5-0E7ACA3CB20B}"/>
              </a:ext>
            </a:extLst>
          </p:cNvPr>
          <p:cNvSpPr/>
          <p:nvPr/>
        </p:nvSpPr>
        <p:spPr>
          <a:xfrm>
            <a:off x="338760" y="4109144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BD7776-2FA1-4BCB-A958-D83471EB4742}"/>
              </a:ext>
            </a:extLst>
          </p:cNvPr>
          <p:cNvSpPr/>
          <p:nvPr/>
        </p:nvSpPr>
        <p:spPr>
          <a:xfrm>
            <a:off x="6798324" y="1581897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F55BC8-B42A-7474-9F22-821E8603EC51}"/>
              </a:ext>
            </a:extLst>
          </p:cNvPr>
          <p:cNvSpPr/>
          <p:nvPr/>
        </p:nvSpPr>
        <p:spPr>
          <a:xfrm>
            <a:off x="6851886" y="4005755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2B7485-22D6-16CC-3D71-4C16D84F667B}"/>
              </a:ext>
            </a:extLst>
          </p:cNvPr>
          <p:cNvSpPr/>
          <p:nvPr/>
        </p:nvSpPr>
        <p:spPr>
          <a:xfrm>
            <a:off x="1424525" y="1547175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월령별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10E463-4059-A15C-F8FD-3A74CEF566CF}"/>
              </a:ext>
            </a:extLst>
          </p:cNvPr>
          <p:cNvSpPr/>
          <p:nvPr/>
        </p:nvSpPr>
        <p:spPr>
          <a:xfrm>
            <a:off x="1424524" y="3955139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비교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2940FE-E5B4-F057-E7AB-DC2F8A442463}"/>
              </a:ext>
            </a:extLst>
          </p:cNvPr>
          <p:cNvSpPr/>
          <p:nvPr/>
        </p:nvSpPr>
        <p:spPr>
          <a:xfrm>
            <a:off x="7882986" y="1427892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비교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226B08-CA56-75D6-E86E-342D9F4428A3}"/>
              </a:ext>
            </a:extLst>
          </p:cNvPr>
          <p:cNvSpPr/>
          <p:nvPr/>
        </p:nvSpPr>
        <p:spPr>
          <a:xfrm>
            <a:off x="7937651" y="3853396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비교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7F9C9B-ED9D-DE24-4585-D083F8F4834B}"/>
              </a:ext>
            </a:extLst>
          </p:cNvPr>
          <p:cNvCxnSpPr>
            <a:cxnSpLocks/>
          </p:cNvCxnSpPr>
          <p:nvPr/>
        </p:nvCxnSpPr>
        <p:spPr>
          <a:xfrm>
            <a:off x="435012" y="605887"/>
            <a:ext cx="0" cy="7700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6B6171-6AF0-302C-CB0E-3EB74B52D27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Shape 8">
            <a:extLst>
              <a:ext uri="{FF2B5EF4-FFF2-40B4-BE49-F238E27FC236}">
                <a16:creationId xmlns:a16="http://schemas.microsoft.com/office/drawing/2014/main" id="{FBA7B30B-F029-16FC-DC23-AAED244BFCAA}"/>
              </a:ext>
            </a:extLst>
          </p:cNvPr>
          <p:cNvSpPr txBox="1"/>
          <p:nvPr/>
        </p:nvSpPr>
        <p:spPr>
          <a:xfrm>
            <a:off x="7581807" y="2544093"/>
            <a:ext cx="2611348" cy="402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뭐 썼는지 쓰기</a:t>
            </a:r>
            <a:endParaRPr lang="en-US" sz="18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CBB459-3632-5DC8-1998-7EF77B28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0" y="1960685"/>
            <a:ext cx="4686951" cy="1642811"/>
          </a:xfrm>
          <a:prstGeom prst="rect">
            <a:avLst/>
          </a:prstGeom>
        </p:spPr>
      </p:pic>
      <p:sp>
        <p:nvSpPr>
          <p:cNvPr id="19" name="TextShape 1">
            <a:extLst>
              <a:ext uri="{FF2B5EF4-FFF2-40B4-BE49-F238E27FC236}">
                <a16:creationId xmlns:a16="http://schemas.microsoft.com/office/drawing/2014/main" id="{D73B6733-D00D-2875-C1E2-E6C26B2EE71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모델링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27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404040" y="719341"/>
          <a:ext cx="11383920" cy="548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066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1595717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586753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1604682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2052918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947730">
                  <a:extLst>
                    <a:ext uri="{9D8B030D-6E8A-4147-A177-3AD203B41FA5}">
                      <a16:colId xmlns:a16="http://schemas.microsoft.com/office/drawing/2014/main" val="1895859023"/>
                    </a:ext>
                  </a:extLst>
                </a:gridCol>
                <a:gridCol w="842054">
                  <a:extLst>
                    <a:ext uri="{9D8B030D-6E8A-4147-A177-3AD203B41FA5}">
                      <a16:colId xmlns:a16="http://schemas.microsoft.com/office/drawing/2014/main" val="3557262464"/>
                    </a:ext>
                  </a:extLst>
                </a:gridCol>
              </a:tblGrid>
              <a:tr h="5889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분석기법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MSE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오분류율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…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0743C2F9-E55D-488E-BC14-B0ED500B413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 평가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8610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4213391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8101223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943133"/>
            <a:ext cx="3634200" cy="2995849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11246-8D9B-43A4-F7C9-A3CA1F37A3AE}"/>
              </a:ext>
            </a:extLst>
          </p:cNvPr>
          <p:cNvSpPr txBox="1"/>
          <p:nvPr/>
        </p:nvSpPr>
        <p:spPr>
          <a:xfrm>
            <a:off x="438592" y="623136"/>
            <a:ext cx="113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점을 고려하여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사람을 </a:t>
            </a:r>
            <a:r>
              <a:rPr lang="ko-KR" altLang="en-US" sz="2000" dirty="0" err="1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필요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3045311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D09F1-EC0C-D92A-798B-6831726FD2A1}"/>
              </a:ext>
            </a:extLst>
          </p:cNvPr>
          <p:cNvSpPr/>
          <p:nvPr/>
        </p:nvSpPr>
        <p:spPr>
          <a:xfrm>
            <a:off x="33876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9789B-C7FB-7026-D613-33B3629504A4}"/>
              </a:ext>
            </a:extLst>
          </p:cNvPr>
          <p:cNvSpPr/>
          <p:nvPr/>
        </p:nvSpPr>
        <p:spPr>
          <a:xfrm>
            <a:off x="4213848" y="1196514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하락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2D183-8ACC-0CB0-93BE-44755789737B}"/>
              </a:ext>
            </a:extLst>
          </p:cNvPr>
          <p:cNvSpPr/>
          <p:nvPr/>
        </p:nvSpPr>
        <p:spPr>
          <a:xfrm>
            <a:off x="808848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배송지연</a:t>
            </a:r>
          </a:p>
        </p:txBody>
      </p:sp>
      <p:sp>
        <p:nvSpPr>
          <p:cNvPr id="18" name="TextShape 10">
            <a:extLst>
              <a:ext uri="{FF2B5EF4-FFF2-40B4-BE49-F238E27FC236}">
                <a16:creationId xmlns:a16="http://schemas.microsoft.com/office/drawing/2014/main" id="{28C2EE23-AB83-3D62-5AD3-DDBDD7B12E33}"/>
              </a:ext>
            </a:extLst>
          </p:cNvPr>
          <p:cNvSpPr txBox="1"/>
          <p:nvPr/>
        </p:nvSpPr>
        <p:spPr>
          <a:xfrm>
            <a:off x="1461518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Shape 10">
            <a:extLst>
              <a:ext uri="{FF2B5EF4-FFF2-40B4-BE49-F238E27FC236}">
                <a16:creationId xmlns:a16="http://schemas.microsoft.com/office/drawing/2014/main" id="{35B2B653-7682-2D0A-C056-3F0C55C35CBC}"/>
              </a:ext>
            </a:extLst>
          </p:cNvPr>
          <p:cNvSpPr txBox="1"/>
          <p:nvPr/>
        </p:nvSpPr>
        <p:spPr>
          <a:xfrm>
            <a:off x="5383122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TextShape 10">
            <a:extLst>
              <a:ext uri="{FF2B5EF4-FFF2-40B4-BE49-F238E27FC236}">
                <a16:creationId xmlns:a16="http://schemas.microsoft.com/office/drawing/2014/main" id="{F5AB6730-9C82-0F47-0DA0-F96B07932182}"/>
              </a:ext>
            </a:extLst>
          </p:cNvPr>
          <p:cNvSpPr txBox="1"/>
          <p:nvPr/>
        </p:nvSpPr>
        <p:spPr>
          <a:xfrm>
            <a:off x="9109542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CBFE8E-6A5D-D219-68B5-5EAE1FB81326}"/>
              </a:ext>
            </a:extLst>
          </p:cNvPr>
          <p:cNvSpPr/>
          <p:nvPr/>
        </p:nvSpPr>
        <p:spPr>
          <a:xfrm>
            <a:off x="338760" y="5082815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할인률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 품목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확인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신규유입 감소 해결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9E800F-4AAB-13CA-422B-589BC6D0F045}"/>
              </a:ext>
            </a:extLst>
          </p:cNvPr>
          <p:cNvSpPr/>
          <p:nvPr/>
        </p:nvSpPr>
        <p:spPr>
          <a:xfrm>
            <a:off x="4213391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매출 기여도가 신규 대비 약 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1.5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높다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이탈률을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nn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감소 목표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343A1A-07AD-6997-049E-B17A7343D12B}"/>
              </a:ext>
            </a:extLst>
          </p:cNvPr>
          <p:cNvSpPr/>
          <p:nvPr/>
        </p:nvSpPr>
        <p:spPr>
          <a:xfrm>
            <a:off x="8101680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지역은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물류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수요량이 높다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시간도 이렇게 걸린다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31293199-5B9D-01FE-1DF5-D6D1A32ABFF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요약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39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4213391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8101223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943133"/>
            <a:ext cx="3634200" cy="2995849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11246-8D9B-43A4-F7C9-A3CA1F37A3AE}"/>
              </a:ext>
            </a:extLst>
          </p:cNvPr>
          <p:cNvSpPr txBox="1"/>
          <p:nvPr/>
        </p:nvSpPr>
        <p:spPr>
          <a:xfrm>
            <a:off x="438592" y="623136"/>
            <a:ext cx="113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점을 고려하여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사람을 </a:t>
            </a:r>
            <a:r>
              <a:rPr lang="ko-KR" altLang="en-US" sz="2000" dirty="0" err="1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필요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3045311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D09F1-EC0C-D92A-798B-6831726FD2A1}"/>
              </a:ext>
            </a:extLst>
          </p:cNvPr>
          <p:cNvSpPr/>
          <p:nvPr/>
        </p:nvSpPr>
        <p:spPr>
          <a:xfrm>
            <a:off x="33876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9789B-C7FB-7026-D613-33B3629504A4}"/>
              </a:ext>
            </a:extLst>
          </p:cNvPr>
          <p:cNvSpPr/>
          <p:nvPr/>
        </p:nvSpPr>
        <p:spPr>
          <a:xfrm>
            <a:off x="4213848" y="1196514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하락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2D183-8ACC-0CB0-93BE-44755789737B}"/>
              </a:ext>
            </a:extLst>
          </p:cNvPr>
          <p:cNvSpPr/>
          <p:nvPr/>
        </p:nvSpPr>
        <p:spPr>
          <a:xfrm>
            <a:off x="808848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배송지연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CBFE8E-6A5D-D219-68B5-5EAE1FB81326}"/>
              </a:ext>
            </a:extLst>
          </p:cNvPr>
          <p:cNvSpPr/>
          <p:nvPr/>
        </p:nvSpPr>
        <p:spPr>
          <a:xfrm>
            <a:off x="338760" y="5082815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설명</a:t>
            </a:r>
            <a:endParaRPr lang="en-US" altLang="ko-KR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그림은 언제든 변경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9E800F-4AAB-13CA-422B-589BC6D0F045}"/>
              </a:ext>
            </a:extLst>
          </p:cNvPr>
          <p:cNvSpPr/>
          <p:nvPr/>
        </p:nvSpPr>
        <p:spPr>
          <a:xfrm>
            <a:off x="4213391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설명</a:t>
            </a:r>
            <a:endParaRPr lang="en-US" altLang="ko-KR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그림은 추후 변경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343A1A-07AD-6997-049E-B17A7343D12B}"/>
              </a:ext>
            </a:extLst>
          </p:cNvPr>
          <p:cNvSpPr/>
          <p:nvPr/>
        </p:nvSpPr>
        <p:spPr>
          <a:xfrm>
            <a:off x="8101680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 물품 수요가 많은 지역은 해당 지역 물류센터에 인기 품목을 많이 비치한다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CE86B9-64A4-F0C5-6F94-9593EB4DF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" y="2124265"/>
            <a:ext cx="3454449" cy="2609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C36F4-28EA-F6FC-4250-3387855F8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1" t="11649" r="53034"/>
          <a:stretch/>
        </p:blipFill>
        <p:spPr>
          <a:xfrm>
            <a:off x="4409436" y="2038496"/>
            <a:ext cx="3242109" cy="2804846"/>
          </a:xfrm>
          <a:prstGeom prst="rect">
            <a:avLst/>
          </a:prstGeom>
        </p:spPr>
      </p:pic>
      <p:pic>
        <p:nvPicPr>
          <p:cNvPr id="2052" name="Picture 4" descr="온라인 패션도 '빠른 배송'이 대세 - 파이낸셜뉴스">
            <a:extLst>
              <a:ext uri="{FF2B5EF4-FFF2-40B4-BE49-F238E27FC236}">
                <a16:creationId xmlns:a16="http://schemas.microsoft.com/office/drawing/2014/main" id="{3DB5D873-ECBE-AEF6-A340-F98F78401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 bwMode="auto">
          <a:xfrm>
            <a:off x="8200327" y="2178385"/>
            <a:ext cx="3436447" cy="250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962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4BD7E-EE80-B0EE-442A-82E8ED45073B}"/>
              </a:ext>
            </a:extLst>
          </p:cNvPr>
          <p:cNvSpPr txBox="1"/>
          <p:nvPr/>
        </p:nvSpPr>
        <p:spPr>
          <a:xfrm>
            <a:off x="7286324" y="1015937"/>
            <a:ext cx="3055746" cy="4261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RFM</a:t>
            </a:r>
            <a:r>
              <a:rPr lang="ko-KR" altLang="en-US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책정한 등급 별 혜택 </a:t>
            </a:r>
            <a:r>
              <a:rPr lang="en-US" altLang="ko-KR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68A40F-B343-5A5E-20CB-60847AA6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74505"/>
              </p:ext>
            </p:extLst>
          </p:nvPr>
        </p:nvGraphicFramePr>
        <p:xfrm>
          <a:off x="5905714" y="1534851"/>
          <a:ext cx="5816966" cy="4639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8645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875520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2662801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</a:tblGrid>
              <a:tr h="310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혜택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Diamond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 무료 배송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Platinum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 무료 배송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Gold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생일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10%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Silver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3,000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 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21816406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Bronze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회원가입 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첫 구매 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1299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12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래픽 54" descr="모래가 다 떨어진 모래 시계 단색으로 채워진">
            <a:extLst>
              <a:ext uri="{FF2B5EF4-FFF2-40B4-BE49-F238E27FC236}">
                <a16:creationId xmlns:a16="http://schemas.microsoft.com/office/drawing/2014/main" id="{FD7BB8F8-4ED6-42E4-4B43-39AF02729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753" y="563622"/>
            <a:ext cx="1165450" cy="116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9F2E6D-BA90-6FD0-0662-B7B55850320A}"/>
              </a:ext>
            </a:extLst>
          </p:cNvPr>
          <p:cNvSpPr/>
          <p:nvPr/>
        </p:nvSpPr>
        <p:spPr>
          <a:xfrm>
            <a:off x="354437" y="3253543"/>
            <a:ext cx="11483126" cy="3097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래픽 39" descr="여성 프로필 단색으로 채워진">
            <a:extLst>
              <a:ext uri="{FF2B5EF4-FFF2-40B4-BE49-F238E27FC236}">
                <a16:creationId xmlns:a16="http://schemas.microsoft.com/office/drawing/2014/main" id="{B27154C3-93D1-E1F9-39DC-3C710D504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746" y="671865"/>
            <a:ext cx="1165451" cy="1165451"/>
          </a:xfrm>
          <a:prstGeom prst="rect">
            <a:avLst/>
          </a:prstGeom>
        </p:spPr>
      </p:pic>
      <p:sp>
        <p:nvSpPr>
          <p:cNvPr id="45" name="그래픽 43" descr="기저귀 윤곽선">
            <a:extLst>
              <a:ext uri="{FF2B5EF4-FFF2-40B4-BE49-F238E27FC236}">
                <a16:creationId xmlns:a16="http://schemas.microsoft.com/office/drawing/2014/main" id="{4123853B-CA44-5B92-B187-CBCD5A69B836}"/>
              </a:ext>
            </a:extLst>
          </p:cNvPr>
          <p:cNvSpPr/>
          <p:nvPr/>
        </p:nvSpPr>
        <p:spPr>
          <a:xfrm>
            <a:off x="1437223" y="854934"/>
            <a:ext cx="834910" cy="683273"/>
          </a:xfrm>
          <a:custGeom>
            <a:avLst/>
            <a:gdLst>
              <a:gd name="connsiteX0" fmla="*/ 628650 w 666749"/>
              <a:gd name="connsiteY0" fmla="*/ 0 h 571547"/>
              <a:gd name="connsiteX1" fmla="*/ 38100 w 666749"/>
              <a:gd name="connsiteY1" fmla="*/ 0 h 571547"/>
              <a:gd name="connsiteX2" fmla="*/ 0 w 666749"/>
              <a:gd name="connsiteY2" fmla="*/ 38100 h 571547"/>
              <a:gd name="connsiteX3" fmla="*/ 0 w 666749"/>
              <a:gd name="connsiteY3" fmla="*/ 333423 h 571547"/>
              <a:gd name="connsiteX4" fmla="*/ 238125 w 666749"/>
              <a:gd name="connsiteY4" fmla="*/ 571548 h 571547"/>
              <a:gd name="connsiteX5" fmla="*/ 428625 w 666749"/>
              <a:gd name="connsiteY5" fmla="*/ 571548 h 571547"/>
              <a:gd name="connsiteX6" fmla="*/ 666750 w 666749"/>
              <a:gd name="connsiteY6" fmla="*/ 333423 h 571547"/>
              <a:gd name="connsiteX7" fmla="*/ 666750 w 666749"/>
              <a:gd name="connsiteY7" fmla="*/ 38100 h 571547"/>
              <a:gd name="connsiteX8" fmla="*/ 628650 w 666749"/>
              <a:gd name="connsiteY8" fmla="*/ 0 h 571547"/>
              <a:gd name="connsiteX9" fmla="*/ 647700 w 666749"/>
              <a:gd name="connsiteY9" fmla="*/ 190500 h 571547"/>
              <a:gd name="connsiteX10" fmla="*/ 523875 w 666749"/>
              <a:gd name="connsiteY10" fmla="*/ 190500 h 571547"/>
              <a:gd name="connsiteX11" fmla="*/ 514350 w 666749"/>
              <a:gd name="connsiteY11" fmla="*/ 180975 h 571547"/>
              <a:gd name="connsiteX12" fmla="*/ 514350 w 666749"/>
              <a:gd name="connsiteY12" fmla="*/ 123825 h 571547"/>
              <a:gd name="connsiteX13" fmla="*/ 523875 w 666749"/>
              <a:gd name="connsiteY13" fmla="*/ 114300 h 571547"/>
              <a:gd name="connsiteX14" fmla="*/ 647700 w 666749"/>
              <a:gd name="connsiteY14" fmla="*/ 114300 h 571547"/>
              <a:gd name="connsiteX15" fmla="*/ 19050 w 666749"/>
              <a:gd name="connsiteY15" fmla="*/ 114300 h 571547"/>
              <a:gd name="connsiteX16" fmla="*/ 142875 w 666749"/>
              <a:gd name="connsiteY16" fmla="*/ 114300 h 571547"/>
              <a:gd name="connsiteX17" fmla="*/ 152400 w 666749"/>
              <a:gd name="connsiteY17" fmla="*/ 123825 h 571547"/>
              <a:gd name="connsiteX18" fmla="*/ 152400 w 666749"/>
              <a:gd name="connsiteY18" fmla="*/ 180975 h 571547"/>
              <a:gd name="connsiteX19" fmla="*/ 142875 w 666749"/>
              <a:gd name="connsiteY19" fmla="*/ 190500 h 571547"/>
              <a:gd name="connsiteX20" fmla="*/ 19050 w 666749"/>
              <a:gd name="connsiteY20" fmla="*/ 190500 h 571547"/>
              <a:gd name="connsiteX21" fmla="*/ 142875 w 666749"/>
              <a:gd name="connsiteY21" fmla="*/ 209550 h 571547"/>
              <a:gd name="connsiteX22" fmla="*/ 171450 w 666749"/>
              <a:gd name="connsiteY22" fmla="*/ 180975 h 571547"/>
              <a:gd name="connsiteX23" fmla="*/ 171450 w 666749"/>
              <a:gd name="connsiteY23" fmla="*/ 123825 h 571547"/>
              <a:gd name="connsiteX24" fmla="*/ 142875 w 666749"/>
              <a:gd name="connsiteY24" fmla="*/ 95250 h 571547"/>
              <a:gd name="connsiteX25" fmla="*/ 19050 w 666749"/>
              <a:gd name="connsiteY25" fmla="*/ 95250 h 571547"/>
              <a:gd name="connsiteX26" fmla="*/ 19050 w 666749"/>
              <a:gd name="connsiteY26" fmla="*/ 38100 h 571547"/>
              <a:gd name="connsiteX27" fmla="*/ 38100 w 666749"/>
              <a:gd name="connsiteY27" fmla="*/ 19050 h 571547"/>
              <a:gd name="connsiteX28" fmla="*/ 628650 w 666749"/>
              <a:gd name="connsiteY28" fmla="*/ 19050 h 571547"/>
              <a:gd name="connsiteX29" fmla="*/ 647700 w 666749"/>
              <a:gd name="connsiteY29" fmla="*/ 38100 h 571547"/>
              <a:gd name="connsiteX30" fmla="*/ 647700 w 666749"/>
              <a:gd name="connsiteY30" fmla="*/ 95250 h 571547"/>
              <a:gd name="connsiteX31" fmla="*/ 523875 w 666749"/>
              <a:gd name="connsiteY31" fmla="*/ 95250 h 571547"/>
              <a:gd name="connsiteX32" fmla="*/ 495300 w 666749"/>
              <a:gd name="connsiteY32" fmla="*/ 123825 h 571547"/>
              <a:gd name="connsiteX33" fmla="*/ 495300 w 666749"/>
              <a:gd name="connsiteY33" fmla="*/ 180975 h 571547"/>
              <a:gd name="connsiteX34" fmla="*/ 523875 w 666749"/>
              <a:gd name="connsiteY34" fmla="*/ 209550 h 571547"/>
              <a:gd name="connsiteX35" fmla="*/ 647700 w 666749"/>
              <a:gd name="connsiteY35" fmla="*/ 209550 h 571547"/>
              <a:gd name="connsiteX36" fmla="*/ 647700 w 666749"/>
              <a:gd name="connsiteY36" fmla="*/ 298380 h 571547"/>
              <a:gd name="connsiteX37" fmla="*/ 419843 w 666749"/>
              <a:gd name="connsiteY37" fmla="*/ 552498 h 571547"/>
              <a:gd name="connsiteX38" fmla="*/ 246345 w 666749"/>
              <a:gd name="connsiteY38" fmla="*/ 552498 h 571547"/>
              <a:gd name="connsiteX39" fmla="*/ 19050 w 666749"/>
              <a:gd name="connsiteY39" fmla="*/ 298494 h 571547"/>
              <a:gd name="connsiteX40" fmla="*/ 19050 w 666749"/>
              <a:gd name="connsiteY40" fmla="*/ 209550 h 571547"/>
              <a:gd name="connsiteX41" fmla="*/ 19050 w 666749"/>
              <a:gd name="connsiteY41" fmla="*/ 333423 h 571547"/>
              <a:gd name="connsiteX42" fmla="*/ 19050 w 666749"/>
              <a:gd name="connsiteY42" fmla="*/ 318030 h 571547"/>
              <a:gd name="connsiteX43" fmla="*/ 227219 w 666749"/>
              <a:gd name="connsiteY43" fmla="*/ 552221 h 571547"/>
              <a:gd name="connsiteX44" fmla="*/ 19050 w 666749"/>
              <a:gd name="connsiteY44" fmla="*/ 333423 h 571547"/>
              <a:gd name="connsiteX45" fmla="*/ 439007 w 666749"/>
              <a:gd name="connsiteY45" fmla="*/ 552231 h 571547"/>
              <a:gd name="connsiteX46" fmla="*/ 647700 w 666749"/>
              <a:gd name="connsiteY46" fmla="*/ 317916 h 571547"/>
              <a:gd name="connsiteX47" fmla="*/ 647700 w 666749"/>
              <a:gd name="connsiteY47" fmla="*/ 333423 h 571547"/>
              <a:gd name="connsiteX48" fmla="*/ 439007 w 666749"/>
              <a:gd name="connsiteY48" fmla="*/ 552231 h 57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6749" h="571547">
                <a:moveTo>
                  <a:pt x="628650" y="0"/>
                </a:move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333423"/>
                </a:lnTo>
                <a:cubicBezTo>
                  <a:pt x="147" y="464874"/>
                  <a:pt x="106673" y="571401"/>
                  <a:pt x="238125" y="571548"/>
                </a:cubicBezTo>
                <a:lnTo>
                  <a:pt x="428625" y="571548"/>
                </a:lnTo>
                <a:cubicBezTo>
                  <a:pt x="560077" y="571401"/>
                  <a:pt x="666603" y="464874"/>
                  <a:pt x="666750" y="333423"/>
                </a:cubicBezTo>
                <a:lnTo>
                  <a:pt x="666750" y="38100"/>
                </a:lnTo>
                <a:cubicBezTo>
                  <a:pt x="666750" y="17058"/>
                  <a:pt x="649692" y="0"/>
                  <a:pt x="628650" y="0"/>
                </a:cubicBezTo>
                <a:close/>
                <a:moveTo>
                  <a:pt x="647700" y="190500"/>
                </a:moveTo>
                <a:lnTo>
                  <a:pt x="523875" y="190500"/>
                </a:lnTo>
                <a:cubicBezTo>
                  <a:pt x="518614" y="190500"/>
                  <a:pt x="514350" y="186236"/>
                  <a:pt x="514350" y="180975"/>
                </a:cubicBezTo>
                <a:lnTo>
                  <a:pt x="514350" y="123825"/>
                </a:lnTo>
                <a:cubicBezTo>
                  <a:pt x="514350" y="118564"/>
                  <a:pt x="518614" y="114300"/>
                  <a:pt x="523875" y="114300"/>
                </a:cubicBezTo>
                <a:lnTo>
                  <a:pt x="647700" y="114300"/>
                </a:lnTo>
                <a:close/>
                <a:moveTo>
                  <a:pt x="19050" y="114300"/>
                </a:moveTo>
                <a:lnTo>
                  <a:pt x="142875" y="114300"/>
                </a:lnTo>
                <a:cubicBezTo>
                  <a:pt x="148136" y="114300"/>
                  <a:pt x="152400" y="118564"/>
                  <a:pt x="152400" y="123825"/>
                </a:cubicBezTo>
                <a:lnTo>
                  <a:pt x="152400" y="180975"/>
                </a:lnTo>
                <a:cubicBezTo>
                  <a:pt x="152400" y="186236"/>
                  <a:pt x="148136" y="190500"/>
                  <a:pt x="142875" y="190500"/>
                </a:cubicBezTo>
                <a:lnTo>
                  <a:pt x="19050" y="190500"/>
                </a:lnTo>
                <a:close/>
                <a:moveTo>
                  <a:pt x="142875" y="209550"/>
                </a:moveTo>
                <a:cubicBezTo>
                  <a:pt x="158657" y="209550"/>
                  <a:pt x="171450" y="196757"/>
                  <a:pt x="171450" y="180975"/>
                </a:cubicBezTo>
                <a:lnTo>
                  <a:pt x="171450" y="123825"/>
                </a:lnTo>
                <a:cubicBezTo>
                  <a:pt x="171450" y="108043"/>
                  <a:pt x="158657" y="95250"/>
                  <a:pt x="142875" y="95250"/>
                </a:cubicBezTo>
                <a:lnTo>
                  <a:pt x="19050" y="95250"/>
                </a:lnTo>
                <a:lnTo>
                  <a:pt x="19050" y="38100"/>
                </a:lnTo>
                <a:cubicBezTo>
                  <a:pt x="19050" y="27579"/>
                  <a:pt x="27579" y="19050"/>
                  <a:pt x="38100" y="19050"/>
                </a:cubicBezTo>
                <a:lnTo>
                  <a:pt x="628650" y="19050"/>
                </a:lnTo>
                <a:cubicBezTo>
                  <a:pt x="639171" y="19050"/>
                  <a:pt x="647700" y="27579"/>
                  <a:pt x="647700" y="38100"/>
                </a:cubicBezTo>
                <a:lnTo>
                  <a:pt x="647700" y="95250"/>
                </a:lnTo>
                <a:lnTo>
                  <a:pt x="523875" y="95250"/>
                </a:lnTo>
                <a:cubicBezTo>
                  <a:pt x="508093" y="95250"/>
                  <a:pt x="495300" y="108043"/>
                  <a:pt x="495300" y="123825"/>
                </a:cubicBezTo>
                <a:lnTo>
                  <a:pt x="495300" y="180975"/>
                </a:lnTo>
                <a:cubicBezTo>
                  <a:pt x="495300" y="196757"/>
                  <a:pt x="508093" y="209550"/>
                  <a:pt x="523875" y="209550"/>
                </a:cubicBezTo>
                <a:lnTo>
                  <a:pt x="647700" y="209550"/>
                </a:lnTo>
                <a:lnTo>
                  <a:pt x="647700" y="298380"/>
                </a:lnTo>
                <a:cubicBezTo>
                  <a:pt x="524033" y="323595"/>
                  <a:pt x="431472" y="426824"/>
                  <a:pt x="419843" y="552498"/>
                </a:cubicBezTo>
                <a:lnTo>
                  <a:pt x="246345" y="552498"/>
                </a:lnTo>
                <a:cubicBezTo>
                  <a:pt x="234733" y="427036"/>
                  <a:pt x="142457" y="323917"/>
                  <a:pt x="19050" y="298494"/>
                </a:cubicBezTo>
                <a:lnTo>
                  <a:pt x="19050" y="209550"/>
                </a:lnTo>
                <a:close/>
                <a:moveTo>
                  <a:pt x="19050" y="333423"/>
                </a:moveTo>
                <a:lnTo>
                  <a:pt x="19050" y="318030"/>
                </a:lnTo>
                <a:cubicBezTo>
                  <a:pt x="131736" y="342944"/>
                  <a:pt x="215689" y="437393"/>
                  <a:pt x="227219" y="552221"/>
                </a:cubicBezTo>
                <a:cubicBezTo>
                  <a:pt x="110674" y="546277"/>
                  <a:pt x="19187" y="450119"/>
                  <a:pt x="19050" y="333423"/>
                </a:cubicBezTo>
                <a:close/>
                <a:moveTo>
                  <a:pt x="439007" y="552231"/>
                </a:moveTo>
                <a:cubicBezTo>
                  <a:pt x="450556" y="437203"/>
                  <a:pt x="534771" y="342650"/>
                  <a:pt x="647700" y="317916"/>
                </a:cubicBezTo>
                <a:lnTo>
                  <a:pt x="647700" y="333423"/>
                </a:lnTo>
                <a:cubicBezTo>
                  <a:pt x="647558" y="450317"/>
                  <a:pt x="555765" y="546561"/>
                  <a:pt x="439007" y="55223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17835D-7C62-C524-B7B4-727290757E90}"/>
              </a:ext>
            </a:extLst>
          </p:cNvPr>
          <p:cNvSpPr txBox="1"/>
          <p:nvPr/>
        </p:nvSpPr>
        <p:spPr>
          <a:xfrm>
            <a:off x="1319355" y="1754393"/>
            <a:ext cx="1907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pic>
        <p:nvPicPr>
          <p:cNvPr id="48" name="그래픽 47" descr="화폐 단색으로 채워진">
            <a:extLst>
              <a:ext uri="{FF2B5EF4-FFF2-40B4-BE49-F238E27FC236}">
                <a16:creationId xmlns:a16="http://schemas.microsoft.com/office/drawing/2014/main" id="{5FC2DCF9-A9AE-490D-0924-46A4A152D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9599" y="779560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4BA1B3F-D039-025D-633A-4267051A48C3}"/>
              </a:ext>
            </a:extLst>
          </p:cNvPr>
          <p:cNvSpPr txBox="1"/>
          <p:nvPr/>
        </p:nvSpPr>
        <p:spPr>
          <a:xfrm>
            <a:off x="4975173" y="1692772"/>
            <a:ext cx="2332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-1300</a:t>
            </a:r>
            <a:r>
              <a:rPr lang="ko-KR" altLang="en-US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grpSp>
        <p:nvGrpSpPr>
          <p:cNvPr id="58" name="그래픽 55" descr="사용자 윤곽선">
            <a:extLst>
              <a:ext uri="{FF2B5EF4-FFF2-40B4-BE49-F238E27FC236}">
                <a16:creationId xmlns:a16="http://schemas.microsoft.com/office/drawing/2014/main" id="{FA78D323-D409-C640-C918-DF080010B465}"/>
              </a:ext>
            </a:extLst>
          </p:cNvPr>
          <p:cNvGrpSpPr/>
          <p:nvPr/>
        </p:nvGrpSpPr>
        <p:grpSpPr>
          <a:xfrm>
            <a:off x="5274803" y="905490"/>
            <a:ext cx="1110294" cy="674096"/>
            <a:chOff x="9197412" y="1245782"/>
            <a:chExt cx="1110294" cy="674096"/>
          </a:xfrm>
          <a:solidFill>
            <a:srgbClr val="000000"/>
          </a:solidFill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D53931F-5B3F-B4C5-DAAE-2E658CB92A4E}"/>
                </a:ext>
              </a:extLst>
            </p:cNvPr>
            <p:cNvSpPr/>
            <p:nvPr/>
          </p:nvSpPr>
          <p:spPr>
            <a:xfrm>
              <a:off x="9316276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BDADF6D-2679-6D86-2FF7-9C7D8AC716A5}"/>
                </a:ext>
              </a:extLst>
            </p:cNvPr>
            <p:cNvSpPr/>
            <p:nvPr/>
          </p:nvSpPr>
          <p:spPr>
            <a:xfrm>
              <a:off x="9950782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958D892-7962-6A62-9A53-5DA2C12EC8EC}"/>
                </a:ext>
              </a:extLst>
            </p:cNvPr>
            <p:cNvSpPr/>
            <p:nvPr/>
          </p:nvSpPr>
          <p:spPr>
            <a:xfrm>
              <a:off x="9906512" y="1512604"/>
              <a:ext cx="401195" cy="224720"/>
            </a:xfrm>
            <a:custGeom>
              <a:avLst/>
              <a:gdLst>
                <a:gd name="connsiteX0" fmla="*/ 373420 w 401195"/>
                <a:gd name="connsiteY0" fmla="*/ 70047 h 224720"/>
                <a:gd name="connsiteX1" fmla="*/ 259116 w 401195"/>
                <a:gd name="connsiteY1" fmla="*/ 15440 h 224720"/>
                <a:gd name="connsiteX2" fmla="*/ 163240 w 401195"/>
                <a:gd name="connsiteY2" fmla="*/ 0 h 224720"/>
                <a:gd name="connsiteX3" fmla="*/ 67654 w 401195"/>
                <a:gd name="connsiteY3" fmla="*/ 15374 h 224720"/>
                <a:gd name="connsiteX4" fmla="*/ 4336 w 401195"/>
                <a:gd name="connsiteY4" fmla="*/ 39498 h 224720"/>
                <a:gd name="connsiteX5" fmla="*/ 0 w 401195"/>
                <a:gd name="connsiteY5" fmla="*/ 71752 h 224720"/>
                <a:gd name="connsiteX6" fmla="*/ 75057 w 401195"/>
                <a:gd name="connsiteY6" fmla="*/ 40741 h 224720"/>
                <a:gd name="connsiteX7" fmla="*/ 163240 w 401195"/>
                <a:gd name="connsiteY7" fmla="*/ 26438 h 224720"/>
                <a:gd name="connsiteX8" fmla="*/ 252388 w 401195"/>
                <a:gd name="connsiteY8" fmla="*/ 40979 h 224720"/>
                <a:gd name="connsiteX9" fmla="*/ 356975 w 401195"/>
                <a:gd name="connsiteY9" fmla="*/ 90748 h 224720"/>
                <a:gd name="connsiteX10" fmla="*/ 358112 w 401195"/>
                <a:gd name="connsiteY10" fmla="*/ 91594 h 224720"/>
                <a:gd name="connsiteX11" fmla="*/ 374742 w 401195"/>
                <a:gd name="connsiteY11" fmla="*/ 125579 h 224720"/>
                <a:gd name="connsiteX12" fmla="*/ 374742 w 401195"/>
                <a:gd name="connsiteY12" fmla="*/ 224721 h 224720"/>
                <a:gd name="connsiteX13" fmla="*/ 401179 w 401195"/>
                <a:gd name="connsiteY13" fmla="*/ 224721 h 224720"/>
                <a:gd name="connsiteX14" fmla="*/ 401179 w 401195"/>
                <a:gd name="connsiteY14" fmla="*/ 125579 h 224720"/>
                <a:gd name="connsiteX15" fmla="*/ 373420 w 401195"/>
                <a:gd name="connsiteY15" fmla="*/ 70047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195" h="224720">
                  <a:moveTo>
                    <a:pt x="373420" y="70047"/>
                  </a:moveTo>
                  <a:cubicBezTo>
                    <a:pt x="339727" y="43773"/>
                    <a:pt x="300725" y="25140"/>
                    <a:pt x="259116" y="15440"/>
                  </a:cubicBezTo>
                  <a:cubicBezTo>
                    <a:pt x="227967" y="6138"/>
                    <a:pt x="195734" y="946"/>
                    <a:pt x="163240" y="0"/>
                  </a:cubicBezTo>
                  <a:cubicBezTo>
                    <a:pt x="130765" y="33"/>
                    <a:pt x="98502" y="5223"/>
                    <a:pt x="67654" y="15374"/>
                  </a:cubicBezTo>
                  <a:cubicBezTo>
                    <a:pt x="45721" y="21051"/>
                    <a:pt x="24487" y="29142"/>
                    <a:pt x="4336" y="39498"/>
                  </a:cubicBezTo>
                  <a:cubicBezTo>
                    <a:pt x="4012" y="50370"/>
                    <a:pt x="2559" y="61180"/>
                    <a:pt x="0" y="71752"/>
                  </a:cubicBezTo>
                  <a:cubicBezTo>
                    <a:pt x="23507" y="58081"/>
                    <a:pt x="48755" y="47650"/>
                    <a:pt x="75057" y="40741"/>
                  </a:cubicBezTo>
                  <a:cubicBezTo>
                    <a:pt x="103521" y="31388"/>
                    <a:pt x="133278" y="26562"/>
                    <a:pt x="163240" y="26438"/>
                  </a:cubicBezTo>
                  <a:cubicBezTo>
                    <a:pt x="193459" y="27412"/>
                    <a:pt x="223425" y="32299"/>
                    <a:pt x="252388" y="40979"/>
                  </a:cubicBezTo>
                  <a:cubicBezTo>
                    <a:pt x="290466" y="49733"/>
                    <a:pt x="326164" y="66721"/>
                    <a:pt x="356975" y="90748"/>
                  </a:cubicBezTo>
                  <a:lnTo>
                    <a:pt x="358112" y="91594"/>
                  </a:lnTo>
                  <a:cubicBezTo>
                    <a:pt x="368985" y="99432"/>
                    <a:pt x="375224" y="112185"/>
                    <a:pt x="374742" y="125579"/>
                  </a:cubicBezTo>
                  <a:lnTo>
                    <a:pt x="374742" y="224721"/>
                  </a:lnTo>
                  <a:lnTo>
                    <a:pt x="401179" y="224721"/>
                  </a:lnTo>
                  <a:lnTo>
                    <a:pt x="401179" y="125579"/>
                  </a:lnTo>
                  <a:cubicBezTo>
                    <a:pt x="401662" y="103620"/>
                    <a:pt x="391273" y="82839"/>
                    <a:pt x="373420" y="70047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AA49F61-7BBC-2336-28B6-B8809D30AF4B}"/>
                </a:ext>
              </a:extLst>
            </p:cNvPr>
            <p:cNvSpPr/>
            <p:nvPr/>
          </p:nvSpPr>
          <p:spPr>
            <a:xfrm>
              <a:off x="9197412" y="1512604"/>
              <a:ext cx="400518" cy="224720"/>
            </a:xfrm>
            <a:custGeom>
              <a:avLst/>
              <a:gdLst>
                <a:gd name="connsiteX0" fmla="*/ 400518 w 400518"/>
                <a:gd name="connsiteY0" fmla="*/ 69703 h 224720"/>
                <a:gd name="connsiteX1" fmla="*/ 396553 w 400518"/>
                <a:gd name="connsiteY1" fmla="*/ 37872 h 224720"/>
                <a:gd name="connsiteX2" fmla="*/ 333684 w 400518"/>
                <a:gd name="connsiteY2" fmla="*/ 15400 h 224720"/>
                <a:gd name="connsiteX3" fmla="*/ 237834 w 400518"/>
                <a:gd name="connsiteY3" fmla="*/ 0 h 224720"/>
                <a:gd name="connsiteX4" fmla="*/ 142248 w 400518"/>
                <a:gd name="connsiteY4" fmla="*/ 15374 h 224720"/>
                <a:gd name="connsiteX5" fmla="*/ 27152 w 400518"/>
                <a:gd name="connsiteY5" fmla="*/ 70483 h 224720"/>
                <a:gd name="connsiteX6" fmla="*/ 0 w 400518"/>
                <a:gd name="connsiteY6" fmla="*/ 125579 h 224720"/>
                <a:gd name="connsiteX7" fmla="*/ 0 w 400518"/>
                <a:gd name="connsiteY7" fmla="*/ 224721 h 224720"/>
                <a:gd name="connsiteX8" fmla="*/ 26438 w 400518"/>
                <a:gd name="connsiteY8" fmla="*/ 224721 h 224720"/>
                <a:gd name="connsiteX9" fmla="*/ 26438 w 400518"/>
                <a:gd name="connsiteY9" fmla="*/ 125579 h 224720"/>
                <a:gd name="connsiteX10" fmla="*/ 43199 w 400518"/>
                <a:gd name="connsiteY10" fmla="*/ 91501 h 224720"/>
                <a:gd name="connsiteX11" fmla="*/ 149704 w 400518"/>
                <a:gd name="connsiteY11" fmla="*/ 40741 h 224720"/>
                <a:gd name="connsiteX12" fmla="*/ 237834 w 400518"/>
                <a:gd name="connsiteY12" fmla="*/ 26438 h 224720"/>
                <a:gd name="connsiteX13" fmla="*/ 326982 w 400518"/>
                <a:gd name="connsiteY13" fmla="*/ 40979 h 224720"/>
                <a:gd name="connsiteX14" fmla="*/ 400518 w 400518"/>
                <a:gd name="connsiteY14" fmla="*/ 69703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0518" h="224720">
                  <a:moveTo>
                    <a:pt x="400518" y="69703"/>
                  </a:moveTo>
                  <a:cubicBezTo>
                    <a:pt x="398113" y="59256"/>
                    <a:pt x="396783" y="48590"/>
                    <a:pt x="396553" y="37872"/>
                  </a:cubicBezTo>
                  <a:cubicBezTo>
                    <a:pt x="376381" y="28348"/>
                    <a:pt x="355323" y="20821"/>
                    <a:pt x="333684" y="15400"/>
                  </a:cubicBezTo>
                  <a:cubicBezTo>
                    <a:pt x="302541" y="6114"/>
                    <a:pt x="270318" y="936"/>
                    <a:pt x="237834" y="0"/>
                  </a:cubicBezTo>
                  <a:cubicBezTo>
                    <a:pt x="205359" y="33"/>
                    <a:pt x="173096" y="5223"/>
                    <a:pt x="142248" y="15374"/>
                  </a:cubicBezTo>
                  <a:cubicBezTo>
                    <a:pt x="100874" y="26655"/>
                    <a:pt x="61880" y="45325"/>
                    <a:pt x="27152" y="70483"/>
                  </a:cubicBezTo>
                  <a:cubicBezTo>
                    <a:pt x="10050" y="83646"/>
                    <a:pt x="20" y="103998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41"/>
                    <a:pt x="32649" y="99662"/>
                    <a:pt x="43199" y="91501"/>
                  </a:cubicBezTo>
                  <a:cubicBezTo>
                    <a:pt x="75366" y="68326"/>
                    <a:pt x="111443" y="51131"/>
                    <a:pt x="149704" y="40741"/>
                  </a:cubicBezTo>
                  <a:cubicBezTo>
                    <a:pt x="178152" y="31393"/>
                    <a:pt x="207890" y="26567"/>
                    <a:pt x="237834" y="26438"/>
                  </a:cubicBezTo>
                  <a:cubicBezTo>
                    <a:pt x="268053" y="27412"/>
                    <a:pt x="298019" y="32300"/>
                    <a:pt x="326982" y="40979"/>
                  </a:cubicBezTo>
                  <a:cubicBezTo>
                    <a:pt x="352653" y="47271"/>
                    <a:pt x="377379" y="56930"/>
                    <a:pt x="400518" y="69703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3429960-6ECB-22FC-A2E9-99FC7C48C5B3}"/>
                </a:ext>
              </a:extLst>
            </p:cNvPr>
            <p:cNvSpPr/>
            <p:nvPr/>
          </p:nvSpPr>
          <p:spPr>
            <a:xfrm>
              <a:off x="9514559" y="1695157"/>
              <a:ext cx="475894" cy="224720"/>
            </a:xfrm>
            <a:custGeom>
              <a:avLst/>
              <a:gdLst>
                <a:gd name="connsiteX0" fmla="*/ 448120 w 475894"/>
                <a:gd name="connsiteY0" fmla="*/ 70060 h 224720"/>
                <a:gd name="connsiteX1" fmla="*/ 333816 w 475894"/>
                <a:gd name="connsiteY1" fmla="*/ 15453 h 224720"/>
                <a:gd name="connsiteX2" fmla="*/ 237940 w 475894"/>
                <a:gd name="connsiteY2" fmla="*/ 0 h 224720"/>
                <a:gd name="connsiteX3" fmla="*/ 142380 w 475894"/>
                <a:gd name="connsiteY3" fmla="*/ 15374 h 224720"/>
                <a:gd name="connsiteX4" fmla="*/ 27284 w 475894"/>
                <a:gd name="connsiteY4" fmla="*/ 70483 h 224720"/>
                <a:gd name="connsiteX5" fmla="*/ 0 w 475894"/>
                <a:gd name="connsiteY5" fmla="*/ 125579 h 224720"/>
                <a:gd name="connsiteX6" fmla="*/ 0 w 475894"/>
                <a:gd name="connsiteY6" fmla="*/ 224721 h 224720"/>
                <a:gd name="connsiteX7" fmla="*/ 26438 w 475894"/>
                <a:gd name="connsiteY7" fmla="*/ 224721 h 224720"/>
                <a:gd name="connsiteX8" fmla="*/ 26438 w 475894"/>
                <a:gd name="connsiteY8" fmla="*/ 125579 h 224720"/>
                <a:gd name="connsiteX9" fmla="*/ 43212 w 475894"/>
                <a:gd name="connsiteY9" fmla="*/ 91501 h 224720"/>
                <a:gd name="connsiteX10" fmla="*/ 149704 w 475894"/>
                <a:gd name="connsiteY10" fmla="*/ 40741 h 224720"/>
                <a:gd name="connsiteX11" fmla="*/ 237940 w 475894"/>
                <a:gd name="connsiteY11" fmla="*/ 26438 h 224720"/>
                <a:gd name="connsiteX12" fmla="*/ 327101 w 475894"/>
                <a:gd name="connsiteY12" fmla="*/ 40978 h 224720"/>
                <a:gd name="connsiteX13" fmla="*/ 431675 w 475894"/>
                <a:gd name="connsiteY13" fmla="*/ 90734 h 224720"/>
                <a:gd name="connsiteX14" fmla="*/ 432812 w 475894"/>
                <a:gd name="connsiteY14" fmla="*/ 91580 h 224720"/>
                <a:gd name="connsiteX15" fmla="*/ 449441 w 475894"/>
                <a:gd name="connsiteY15" fmla="*/ 125579 h 224720"/>
                <a:gd name="connsiteX16" fmla="*/ 449441 w 475894"/>
                <a:gd name="connsiteY16" fmla="*/ 224721 h 224720"/>
                <a:gd name="connsiteX17" fmla="*/ 475879 w 475894"/>
                <a:gd name="connsiteY17" fmla="*/ 224721 h 224720"/>
                <a:gd name="connsiteX18" fmla="*/ 475879 w 475894"/>
                <a:gd name="connsiteY18" fmla="*/ 125579 h 224720"/>
                <a:gd name="connsiteX19" fmla="*/ 448120 w 475894"/>
                <a:gd name="connsiteY19" fmla="*/ 70060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5894" h="224720">
                  <a:moveTo>
                    <a:pt x="448120" y="70060"/>
                  </a:moveTo>
                  <a:cubicBezTo>
                    <a:pt x="414430" y="43782"/>
                    <a:pt x="375426" y="25149"/>
                    <a:pt x="333816" y="15453"/>
                  </a:cubicBezTo>
                  <a:cubicBezTo>
                    <a:pt x="302666" y="6152"/>
                    <a:pt x="270434" y="958"/>
                    <a:pt x="237940" y="0"/>
                  </a:cubicBezTo>
                  <a:cubicBezTo>
                    <a:pt x="205474" y="32"/>
                    <a:pt x="173219" y="5221"/>
                    <a:pt x="142380" y="15374"/>
                  </a:cubicBezTo>
                  <a:cubicBezTo>
                    <a:pt x="101003" y="26647"/>
                    <a:pt x="62008" y="45317"/>
                    <a:pt x="27284" y="70483"/>
                  </a:cubicBezTo>
                  <a:cubicBezTo>
                    <a:pt x="10127" y="83616"/>
                    <a:pt x="46" y="103973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37"/>
                    <a:pt x="32655" y="99657"/>
                    <a:pt x="43212" y="91501"/>
                  </a:cubicBezTo>
                  <a:cubicBezTo>
                    <a:pt x="75371" y="68320"/>
                    <a:pt x="111446" y="51125"/>
                    <a:pt x="149704" y="40741"/>
                  </a:cubicBezTo>
                  <a:cubicBezTo>
                    <a:pt x="178185" y="31383"/>
                    <a:pt x="207961" y="26557"/>
                    <a:pt x="237940" y="26438"/>
                  </a:cubicBezTo>
                  <a:cubicBezTo>
                    <a:pt x="268164" y="27407"/>
                    <a:pt x="298134" y="32294"/>
                    <a:pt x="327101" y="40978"/>
                  </a:cubicBezTo>
                  <a:cubicBezTo>
                    <a:pt x="365176" y="49721"/>
                    <a:pt x="400873" y="66705"/>
                    <a:pt x="431675" y="90734"/>
                  </a:cubicBezTo>
                  <a:lnTo>
                    <a:pt x="432812" y="91580"/>
                  </a:lnTo>
                  <a:cubicBezTo>
                    <a:pt x="443687" y="99424"/>
                    <a:pt x="449925" y="112181"/>
                    <a:pt x="449441" y="125579"/>
                  </a:cubicBezTo>
                  <a:lnTo>
                    <a:pt x="449441" y="224721"/>
                  </a:lnTo>
                  <a:lnTo>
                    <a:pt x="475879" y="224721"/>
                  </a:lnTo>
                  <a:lnTo>
                    <a:pt x="475879" y="125579"/>
                  </a:lnTo>
                  <a:cubicBezTo>
                    <a:pt x="476358" y="103625"/>
                    <a:pt x="465970" y="82849"/>
                    <a:pt x="448120" y="70060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09F3EA7-0F15-99A6-946A-69B1B6C0D2C5}"/>
                </a:ext>
              </a:extLst>
            </p:cNvPr>
            <p:cNvSpPr/>
            <p:nvPr/>
          </p:nvSpPr>
          <p:spPr>
            <a:xfrm>
              <a:off x="9633529" y="1428334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438 h 237939"/>
                <a:gd name="connsiteX6" fmla="*/ 211502 w 237939"/>
                <a:gd name="connsiteY6" fmla="*/ 118970 h 237939"/>
                <a:gd name="connsiteX7" fmla="*/ 118970 w 237939"/>
                <a:gd name="connsiteY7" fmla="*/ 211502 h 237939"/>
                <a:gd name="connsiteX8" fmla="*/ 26438 w 237939"/>
                <a:gd name="connsiteY8" fmla="*/ 118970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5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5"/>
                    <a:pt x="53264" y="237940"/>
                    <a:pt x="118970" y="237940"/>
                  </a:cubicBezTo>
                  <a:close/>
                  <a:moveTo>
                    <a:pt x="118970" y="26438"/>
                  </a:moveTo>
                  <a:cubicBezTo>
                    <a:pt x="170074" y="26438"/>
                    <a:pt x="211502" y="67866"/>
                    <a:pt x="211502" y="118970"/>
                  </a:cubicBezTo>
                  <a:cubicBezTo>
                    <a:pt x="211502" y="170074"/>
                    <a:pt x="170074" y="211502"/>
                    <a:pt x="118970" y="211502"/>
                  </a:cubicBezTo>
                  <a:cubicBezTo>
                    <a:pt x="67866" y="211502"/>
                    <a:pt x="26438" y="170074"/>
                    <a:pt x="26438" y="118970"/>
                  </a:cubicBezTo>
                  <a:cubicBezTo>
                    <a:pt x="26475" y="67870"/>
                    <a:pt x="67870" y="26444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1C4D62B-F4DC-645C-CC3E-0DF8EE5064DA}"/>
              </a:ext>
            </a:extLst>
          </p:cNvPr>
          <p:cNvSpPr txBox="1"/>
          <p:nvPr/>
        </p:nvSpPr>
        <p:spPr>
          <a:xfrm>
            <a:off x="5304550" y="2284349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연간 배송 시간 단축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41446A-0180-C140-866F-7D1DF50BF34C}"/>
              </a:ext>
            </a:extLst>
          </p:cNvPr>
          <p:cNvSpPr txBox="1"/>
          <p:nvPr/>
        </p:nvSpPr>
        <p:spPr>
          <a:xfrm>
            <a:off x="9346213" y="2284350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불만율 감소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A94085-262E-BDBA-84F8-41A1EDF275EC}"/>
              </a:ext>
            </a:extLst>
          </p:cNvPr>
          <p:cNvSpPr txBox="1"/>
          <p:nvPr/>
        </p:nvSpPr>
        <p:spPr>
          <a:xfrm>
            <a:off x="9544108" y="1701551"/>
            <a:ext cx="1290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-15%</a:t>
            </a:r>
            <a:endParaRPr lang="ko-KR" altLang="en-US" sz="3200" dirty="0">
              <a:solidFill>
                <a:srgbClr val="5485F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0" name="그래픽 69" descr="상자 윤곽선">
            <a:extLst>
              <a:ext uri="{FF2B5EF4-FFF2-40B4-BE49-F238E27FC236}">
                <a16:creationId xmlns:a16="http://schemas.microsoft.com/office/drawing/2014/main" id="{A09D7FA9-64E2-B233-7F4C-DA4017C039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4464" y="645893"/>
            <a:ext cx="1186345" cy="1186345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1493C6DB-B8BE-6655-1D5B-92AC87310487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 배송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AC631FF-F61E-024A-2C05-FA52FB8FF16C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5F6ED-1CBF-1E42-A81A-170C878DE796}"/>
              </a:ext>
            </a:extLst>
          </p:cNvPr>
          <p:cNvSpPr txBox="1"/>
          <p:nvPr/>
        </p:nvSpPr>
        <p:spPr>
          <a:xfrm>
            <a:off x="738587" y="2621943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VIP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고객들은 평균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번씩 주문 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A2C26E-B0D9-6A0F-DA8E-FD1EAB4929FF}"/>
              </a:ext>
            </a:extLst>
          </p:cNvPr>
          <p:cNvSpPr txBox="1"/>
          <p:nvPr/>
        </p:nvSpPr>
        <p:spPr>
          <a:xfrm>
            <a:off x="4438327" y="2603981"/>
            <a:ext cx="3331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고객님의 소중한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더 빨리 받아보세요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E31775-A0FC-E91F-A13F-9A2F5563E2F5}"/>
              </a:ext>
            </a:extLst>
          </p:cNvPr>
          <p:cNvSpPr txBox="1"/>
          <p:nvPr/>
        </p:nvSpPr>
        <p:spPr>
          <a:xfrm>
            <a:off x="1376583" y="2284239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설정 가능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A8B982-DDED-477B-2437-C17146E04251}"/>
              </a:ext>
            </a:extLst>
          </p:cNvPr>
          <p:cNvSpPr txBox="1"/>
          <p:nvPr/>
        </p:nvSpPr>
        <p:spPr>
          <a:xfrm>
            <a:off x="8900635" y="2616712"/>
            <a:ext cx="2566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 배송보다 더욱 빨라진 배송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BD80E59-DD89-C0E8-ECD5-B7BC3BABEDF4}"/>
              </a:ext>
            </a:extLst>
          </p:cNvPr>
          <p:cNvSpPr/>
          <p:nvPr/>
        </p:nvSpPr>
        <p:spPr>
          <a:xfrm>
            <a:off x="1117130" y="4455591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7E9D7F-94F1-580F-D82D-5A7C0EA3C813}"/>
              </a:ext>
            </a:extLst>
          </p:cNvPr>
          <p:cNvSpPr/>
          <p:nvPr/>
        </p:nvSpPr>
        <p:spPr>
          <a:xfrm>
            <a:off x="2993770" y="4455590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92EF68-8713-577E-F570-027DBCD10AFE}"/>
              </a:ext>
            </a:extLst>
          </p:cNvPr>
          <p:cNvSpPr/>
          <p:nvPr/>
        </p:nvSpPr>
        <p:spPr>
          <a:xfrm>
            <a:off x="4870408" y="4455589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6714CD-C7BE-6E55-3383-12BC9AFEDDD6}"/>
              </a:ext>
            </a:extLst>
          </p:cNvPr>
          <p:cNvCxnSpPr/>
          <p:nvPr/>
        </p:nvCxnSpPr>
        <p:spPr>
          <a:xfrm>
            <a:off x="1301125" y="4645160"/>
            <a:ext cx="3569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5D6071-212F-CA55-8639-CF536169E8E0}"/>
              </a:ext>
            </a:extLst>
          </p:cNvPr>
          <p:cNvSpPr txBox="1"/>
          <p:nvPr/>
        </p:nvSpPr>
        <p:spPr>
          <a:xfrm>
            <a:off x="1018036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36A35-6BC8-643E-7E29-2A5942E7F02C}"/>
              </a:ext>
            </a:extLst>
          </p:cNvPr>
          <p:cNvSpPr txBox="1"/>
          <p:nvPr/>
        </p:nvSpPr>
        <p:spPr>
          <a:xfrm>
            <a:off x="2915423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56DA6-8BA0-7179-B624-8F09B2FE772E}"/>
              </a:ext>
            </a:extLst>
          </p:cNvPr>
          <p:cNvSpPr txBox="1"/>
          <p:nvPr/>
        </p:nvSpPr>
        <p:spPr>
          <a:xfrm>
            <a:off x="4781404" y="418757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84C98-176E-B6EE-68FB-6694E15C33C9}"/>
              </a:ext>
            </a:extLst>
          </p:cNvPr>
          <p:cNvSpPr txBox="1"/>
          <p:nvPr/>
        </p:nvSpPr>
        <p:spPr>
          <a:xfrm>
            <a:off x="1095328" y="44979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E86617-7121-4F15-799C-E6CF893C67F1}"/>
              </a:ext>
            </a:extLst>
          </p:cNvPr>
          <p:cNvSpPr txBox="1"/>
          <p:nvPr/>
        </p:nvSpPr>
        <p:spPr>
          <a:xfrm>
            <a:off x="2956171" y="449791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11CB1-5399-6014-65FE-EED2E8980486}"/>
              </a:ext>
            </a:extLst>
          </p:cNvPr>
          <p:cNvSpPr txBox="1"/>
          <p:nvPr/>
        </p:nvSpPr>
        <p:spPr>
          <a:xfrm>
            <a:off x="4837837" y="4491270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C517119-8CE8-1C09-7538-D43ABEDB7399}"/>
              </a:ext>
            </a:extLst>
          </p:cNvPr>
          <p:cNvSpPr/>
          <p:nvPr/>
        </p:nvSpPr>
        <p:spPr>
          <a:xfrm>
            <a:off x="560291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87C665D-A28F-6B74-38B4-4CEE32F1B554}"/>
              </a:ext>
            </a:extLst>
          </p:cNvPr>
          <p:cNvSpPr/>
          <p:nvPr/>
        </p:nvSpPr>
        <p:spPr>
          <a:xfrm>
            <a:off x="2457679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CCACE79-5100-865C-C9C4-8B1ED7185D32}"/>
              </a:ext>
            </a:extLst>
          </p:cNvPr>
          <p:cNvSpPr/>
          <p:nvPr/>
        </p:nvSpPr>
        <p:spPr>
          <a:xfrm>
            <a:off x="4313569" y="5107122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0B07FA1-70B5-5898-ABF5-CAB1FF71BA0B}"/>
              </a:ext>
            </a:extLst>
          </p:cNvPr>
          <p:cNvSpPr/>
          <p:nvPr/>
        </p:nvSpPr>
        <p:spPr>
          <a:xfrm>
            <a:off x="2146290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D0A9663-626E-1B31-F899-8B39AF639685}"/>
              </a:ext>
            </a:extLst>
          </p:cNvPr>
          <p:cNvSpPr/>
          <p:nvPr/>
        </p:nvSpPr>
        <p:spPr>
          <a:xfrm>
            <a:off x="4022929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래픽 46" descr="오른쪽을 가리키는 검지  윤곽선">
            <a:extLst>
              <a:ext uri="{FF2B5EF4-FFF2-40B4-BE49-F238E27FC236}">
                <a16:creationId xmlns:a16="http://schemas.microsoft.com/office/drawing/2014/main" id="{7D03A8FC-3868-5ABE-FDD3-C25EBE93BC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2183" y="5285412"/>
            <a:ext cx="650831" cy="650831"/>
          </a:xfrm>
          <a:prstGeom prst="rect">
            <a:avLst/>
          </a:prstGeom>
        </p:spPr>
      </p:pic>
      <p:sp>
        <p:nvSpPr>
          <p:cNvPr id="49" name="막힌 원호 48">
            <a:extLst>
              <a:ext uri="{FF2B5EF4-FFF2-40B4-BE49-F238E27FC236}">
                <a16:creationId xmlns:a16="http://schemas.microsoft.com/office/drawing/2014/main" id="{2EC53F5E-737F-72A0-E946-3582BB42231E}"/>
              </a:ext>
            </a:extLst>
          </p:cNvPr>
          <p:cNvSpPr/>
          <p:nvPr/>
        </p:nvSpPr>
        <p:spPr>
          <a:xfrm>
            <a:off x="1095328" y="5220384"/>
            <a:ext cx="263955" cy="267190"/>
          </a:xfrm>
          <a:prstGeom prst="blockArc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6CBA2D-EBD7-EA02-324C-75C70F01C247}"/>
              </a:ext>
            </a:extLst>
          </p:cNvPr>
          <p:cNvSpPr txBox="1"/>
          <p:nvPr/>
        </p:nvSpPr>
        <p:spPr>
          <a:xfrm>
            <a:off x="488768" y="591163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 고르고</a:t>
            </a:r>
          </a:p>
        </p:txBody>
      </p:sp>
      <p:pic>
        <p:nvPicPr>
          <p:cNvPr id="53" name="그래픽 52" descr="신용 카드 윤곽선">
            <a:extLst>
              <a:ext uri="{FF2B5EF4-FFF2-40B4-BE49-F238E27FC236}">
                <a16:creationId xmlns:a16="http://schemas.microsoft.com/office/drawing/2014/main" id="{915F3553-6410-DFCE-99EE-FD0C1EE854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15537" y="5153628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23FDE5D-C0EB-1B3F-A51C-56AE07CF8456}"/>
              </a:ext>
            </a:extLst>
          </p:cNvPr>
          <p:cNvSpPr txBox="1"/>
          <p:nvPr/>
        </p:nvSpPr>
        <p:spPr>
          <a:xfrm>
            <a:off x="2436929" y="5895773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번만 결제하면</a:t>
            </a:r>
          </a:p>
        </p:txBody>
      </p:sp>
      <p:pic>
        <p:nvPicPr>
          <p:cNvPr id="65" name="그래픽 64" descr="트럭 윤곽선">
            <a:extLst>
              <a:ext uri="{FF2B5EF4-FFF2-40B4-BE49-F238E27FC236}">
                <a16:creationId xmlns:a16="http://schemas.microsoft.com/office/drawing/2014/main" id="{C884CC76-810A-E7F0-38B3-2E04CF1A47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04208" y="5096348"/>
            <a:ext cx="914400" cy="9144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59DE162-F989-18EA-BEF5-D05685B0EEC3}"/>
              </a:ext>
            </a:extLst>
          </p:cNvPr>
          <p:cNvSpPr txBox="1"/>
          <p:nvPr/>
        </p:nvSpPr>
        <p:spPr>
          <a:xfrm>
            <a:off x="4440885" y="5892890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 배송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021CC-2032-455A-F691-55F678DC9D95}"/>
              </a:ext>
            </a:extLst>
          </p:cNvPr>
          <p:cNvSpPr txBox="1"/>
          <p:nvPr/>
        </p:nvSpPr>
        <p:spPr>
          <a:xfrm>
            <a:off x="395421" y="3344589"/>
            <a:ext cx="243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정기배송</a:t>
            </a:r>
            <a:endParaRPr lang="en-US" altLang="ko-KR" sz="2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240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초간단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주문법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794507-4635-A968-93E0-852B6E03BC0C}"/>
              </a:ext>
            </a:extLst>
          </p:cNvPr>
          <p:cNvCxnSpPr>
            <a:cxnSpLocks/>
          </p:cNvCxnSpPr>
          <p:nvPr/>
        </p:nvCxnSpPr>
        <p:spPr>
          <a:xfrm>
            <a:off x="6096000" y="3459536"/>
            <a:ext cx="0" cy="2731886"/>
          </a:xfrm>
          <a:prstGeom prst="line">
            <a:avLst/>
          </a:prstGeom>
          <a:ln w="28575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C011CD-BE20-4868-F469-20A79901658D}"/>
              </a:ext>
            </a:extLst>
          </p:cNvPr>
          <p:cNvSpPr txBox="1"/>
          <p:nvPr/>
        </p:nvSpPr>
        <p:spPr>
          <a:xfrm>
            <a:off x="6184500" y="3343160"/>
            <a:ext cx="146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 효과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57C8295-A505-7248-BD19-9EA9963FCB08}"/>
              </a:ext>
            </a:extLst>
          </p:cNvPr>
          <p:cNvCxnSpPr>
            <a:cxnSpLocks/>
          </p:cNvCxnSpPr>
          <p:nvPr/>
        </p:nvCxnSpPr>
        <p:spPr>
          <a:xfrm>
            <a:off x="4022929" y="671865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98D2CD3C-F60A-637E-02D3-BB9A9ECE75E4}"/>
              </a:ext>
            </a:extLst>
          </p:cNvPr>
          <p:cNvCxnSpPr>
            <a:cxnSpLocks/>
          </p:cNvCxnSpPr>
          <p:nvPr/>
        </p:nvCxnSpPr>
        <p:spPr>
          <a:xfrm>
            <a:off x="8169813" y="645893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5BC986-81F0-7CE2-DE55-A17CC25C2290}"/>
              </a:ext>
            </a:extLst>
          </p:cNvPr>
          <p:cNvSpPr txBox="1"/>
          <p:nvPr/>
        </p:nvSpPr>
        <p:spPr>
          <a:xfrm>
            <a:off x="6493024" y="3772688"/>
            <a:ext cx="5076705" cy="15341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최다 구매지역인 서울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충청의 불만족율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(30%)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개선함으로써 충성고객 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증가 기대</a:t>
            </a:r>
            <a:endParaRPr lang="en-US" altLang="ko-KR" sz="16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고객의 최다 유입 상품인 기저귀의 정기 구매를 통해 지속적인 구매를 유도한다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3522684-8691-80E3-D045-62659B91C87F}"/>
              </a:ext>
            </a:extLst>
          </p:cNvPr>
          <p:cNvCxnSpPr>
            <a:cxnSpLocks/>
          </p:cNvCxnSpPr>
          <p:nvPr/>
        </p:nvCxnSpPr>
        <p:spPr>
          <a:xfrm>
            <a:off x="6385098" y="5461411"/>
            <a:ext cx="518463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2961FEF-828D-0DCB-E0D7-E31DA9FFEB3F}"/>
              </a:ext>
            </a:extLst>
          </p:cNvPr>
          <p:cNvSpPr txBox="1"/>
          <p:nvPr/>
        </p:nvSpPr>
        <p:spPr>
          <a:xfrm>
            <a:off x="6780663" y="5606593"/>
            <a:ext cx="4587405" cy="5096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ko-KR" altLang="en-US" sz="20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감소 및 재구매율 증대 기대</a:t>
            </a: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442B3-B153-A319-42C4-E1294A68151F}"/>
              </a:ext>
            </a:extLst>
          </p:cNvPr>
          <p:cNvSpPr txBox="1"/>
          <p:nvPr/>
        </p:nvSpPr>
        <p:spPr>
          <a:xfrm>
            <a:off x="14222008" y="1667256"/>
            <a:ext cx="119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F7679-390C-FE42-E989-3E737976379E}"/>
              </a:ext>
            </a:extLst>
          </p:cNvPr>
          <p:cNvSpPr txBox="1"/>
          <p:nvPr/>
        </p:nvSpPr>
        <p:spPr>
          <a:xfrm>
            <a:off x="14307220" y="4797435"/>
            <a:ext cx="119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9E81788-9EB7-4731-2AED-3E3B668A8F9E}"/>
              </a:ext>
            </a:extLst>
          </p:cNvPr>
          <p:cNvSpPr/>
          <p:nvPr/>
        </p:nvSpPr>
        <p:spPr>
          <a:xfrm rot="16200000">
            <a:off x="13570792" y="3158304"/>
            <a:ext cx="2501422" cy="739907"/>
          </a:xfrm>
          <a:prstGeom prst="rightArrow">
            <a:avLst/>
          </a:prstGeom>
          <a:solidFill>
            <a:srgbClr val="5485F0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14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4480A3AC-15D4-AF07-E7BE-BC475985BCFC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시연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54D30472-C546-5C61-C23A-D17D07E8169F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6" name="TextShape 10">
            <a:extLst>
              <a:ext uri="{FF2B5EF4-FFF2-40B4-BE49-F238E27FC236}">
                <a16:creationId xmlns:a16="http://schemas.microsoft.com/office/drawing/2014/main" id="{CD1D33D9-EA2A-B592-D345-E118789EEFFC}"/>
              </a:ext>
            </a:extLst>
          </p:cNvPr>
          <p:cNvSpPr txBox="1"/>
          <p:nvPr/>
        </p:nvSpPr>
        <p:spPr>
          <a:xfrm>
            <a:off x="5290635" y="3065408"/>
            <a:ext cx="2312241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케이스 별로 시연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 예정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638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1CEEEF5-C9FD-4197-2307-E405F16E68E0}"/>
              </a:ext>
            </a:extLst>
          </p:cNvPr>
          <p:cNvGrpSpPr/>
          <p:nvPr/>
        </p:nvGrpSpPr>
        <p:grpSpPr>
          <a:xfrm>
            <a:off x="4083582" y="2745586"/>
            <a:ext cx="4024837" cy="1366828"/>
            <a:chOff x="2733412" y="2736562"/>
            <a:chExt cx="4024837" cy="13668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576C07-252E-42F9-E2A3-29D18B95CEE5}"/>
                </a:ext>
              </a:extLst>
            </p:cNvPr>
            <p:cNvSpPr/>
            <p:nvPr/>
          </p:nvSpPr>
          <p:spPr>
            <a:xfrm>
              <a:off x="2733412" y="2757164"/>
              <a:ext cx="4024837" cy="1346226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D452FB-B700-F518-BC6A-1A2FAA908EEF}"/>
                </a:ext>
              </a:extLst>
            </p:cNvPr>
            <p:cNvGrpSpPr/>
            <p:nvPr/>
          </p:nvGrpSpPr>
          <p:grpSpPr>
            <a:xfrm>
              <a:off x="2814263" y="2736562"/>
              <a:ext cx="3749675" cy="1173163"/>
              <a:chOff x="4194176" y="4149726"/>
              <a:chExt cx="3749675" cy="117316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061720-C15F-6481-A0C5-21DFA858D0A8}"/>
                  </a:ext>
                </a:extLst>
              </p:cNvPr>
              <p:cNvSpPr/>
              <p:nvPr/>
            </p:nvSpPr>
            <p:spPr>
              <a:xfrm>
                <a:off x="4194176" y="4149726"/>
                <a:ext cx="3749675" cy="1173163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ko-KR" altLang="en-US" sz="1350">
                  <a:solidFill>
                    <a:prstClr val="white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52B7F10-EF74-6384-6ABB-C1F716941F45}"/>
                  </a:ext>
                </a:extLst>
              </p:cNvPr>
              <p:cNvSpPr/>
              <p:nvPr/>
            </p:nvSpPr>
            <p:spPr>
              <a:xfrm>
                <a:off x="4910138" y="4500563"/>
                <a:ext cx="2316162" cy="469900"/>
              </a:xfrm>
              <a:prstGeom prst="rect">
                <a:avLst/>
              </a:prstGeom>
              <a:pattFill prst="pct50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ko-KR" altLang="en-US" sz="1350">
                  <a:solidFill>
                    <a:prstClr val="white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D5BB89-41BA-9434-964F-7EA720856343}"/>
                  </a:ext>
                </a:extLst>
              </p:cNvPr>
              <p:cNvSpPr txBox="1"/>
              <p:nvPr/>
            </p:nvSpPr>
            <p:spPr>
              <a:xfrm>
                <a:off x="5134714" y="4559739"/>
                <a:ext cx="186781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400" b="1" spc="225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Brush Script MT" panose="03060802040406070304" pitchFamily="66" charset="0"/>
                    <a:ea typeface="BusanBada"/>
                  </a:rPr>
                  <a:t>감사합니다</a:t>
                </a:r>
                <a:endParaRPr lang="ko-KR" altLang="en-US" sz="2400" b="1" spc="22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E89C6B"/>
                  </a:solidFill>
                  <a:latin typeface="Brush Script MT" panose="03060802040406070304" pitchFamily="66" charset="0"/>
                  <a:ea typeface="BusanBada"/>
                </a:endParaRPr>
              </a:p>
            </p:txBody>
          </p:sp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4BB52D3-EA0B-2BE0-A155-9956DE2E87DA}"/>
                </a:ext>
              </a:extLst>
            </p:cNvPr>
            <p:cNvCxnSpPr/>
            <p:nvPr/>
          </p:nvCxnSpPr>
          <p:spPr>
            <a:xfrm>
              <a:off x="3531019" y="3606511"/>
              <a:ext cx="23161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D1E419-D5B7-E392-5736-CB92062A7685}"/>
                </a:ext>
              </a:extLst>
            </p:cNvPr>
            <p:cNvCxnSpPr/>
            <p:nvPr/>
          </p:nvCxnSpPr>
          <p:spPr>
            <a:xfrm>
              <a:off x="3531019" y="3038186"/>
              <a:ext cx="23161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1069F7-AD34-6983-60D2-C2119D3F4AB3}"/>
                </a:ext>
              </a:extLst>
            </p:cNvPr>
            <p:cNvSpPr/>
            <p:nvPr/>
          </p:nvSpPr>
          <p:spPr>
            <a:xfrm>
              <a:off x="4284288" y="2819112"/>
              <a:ext cx="92075" cy="92075"/>
            </a:xfrm>
            <a:prstGeom prst="rect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CD3B46D-DAA2-91C6-A63B-2F4B9754BC12}"/>
                </a:ext>
              </a:extLst>
            </p:cNvPr>
            <p:cNvSpPr/>
            <p:nvPr/>
          </p:nvSpPr>
          <p:spPr>
            <a:xfrm>
              <a:off x="44970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E1061F-F5FE-42AA-B41F-679A778137DF}"/>
                </a:ext>
              </a:extLst>
            </p:cNvPr>
            <p:cNvSpPr/>
            <p:nvPr/>
          </p:nvSpPr>
          <p:spPr>
            <a:xfrm>
              <a:off x="46748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F615C3-AD73-3CA1-5664-C4EF91E7B7EE}"/>
                </a:ext>
              </a:extLst>
            </p:cNvPr>
            <p:cNvSpPr/>
            <p:nvPr/>
          </p:nvSpPr>
          <p:spPr>
            <a:xfrm>
              <a:off x="48526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624621-FEA9-C398-F2AD-5526EB5D3496}"/>
                </a:ext>
              </a:extLst>
            </p:cNvPr>
            <p:cNvSpPr/>
            <p:nvPr/>
          </p:nvSpPr>
          <p:spPr>
            <a:xfrm>
              <a:off x="50304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835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18094"/>
          <a:ext cx="11383920" cy="5383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8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12043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75077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798897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275282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  <a:gridCol w="2963689">
                  <a:extLst>
                    <a:ext uri="{9D8B030D-6E8A-4147-A177-3AD203B41FA5}">
                      <a16:colId xmlns:a16="http://schemas.microsoft.com/office/drawing/2014/main" val="1583547732"/>
                    </a:ext>
                  </a:extLst>
                </a:gridCol>
              </a:tblGrid>
              <a:tr h="724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이상치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결측치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확인결과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정제방안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구매 시 자녀의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6,352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31,731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이상치의 수가 많지 않고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패턴을 찾을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72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 이상은 이상치로 판단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결측치와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이상치 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고객번호를 제외한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모든 변수가 결측 되어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총 자료 수에 비해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그 수가 적으므로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결혼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거주 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자녀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266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95E23F6A-49FA-5DB9-6B81-BCCE79F2488E}"/>
              </a:ext>
            </a:extLst>
          </p:cNvPr>
          <p:cNvSpPr txBox="1"/>
          <p:nvPr/>
        </p:nvSpPr>
        <p:spPr>
          <a:xfrm>
            <a:off x="338758" y="569532"/>
            <a:ext cx="5001068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-&gt; 161,961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19%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제거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A69F5A8-9D5C-744D-E23E-EB477C246D1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정제 방안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4F06FBE-C67C-180E-F09C-43EFFAC0C9AF}"/>
              </a:ext>
            </a:extLst>
          </p:cNvPr>
          <p:cNvSpPr txBox="1"/>
          <p:nvPr/>
        </p:nvSpPr>
        <p:spPr>
          <a:xfrm>
            <a:off x="4876919" y="-38788"/>
            <a:ext cx="6942009" cy="86091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],  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ko-KR" sz="11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ko-KR" sz="11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17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7828506" y="1168664"/>
            <a:ext cx="2436587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당시 유입 분석 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041870" y="1168664"/>
            <a:ext cx="2337626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당시 유입 분석 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660775" y="5081851"/>
            <a:ext cx="5170661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자사 제품 구매 시 얻을 수 있는 점수를 활용한 이벤트가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시행되었음을 확인할 수 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5" name="TextShape 10"/>
          <p:cNvSpPr txBox="1"/>
          <p:nvPr/>
        </p:nvSpPr>
        <p:spPr>
          <a:xfrm>
            <a:off x="6461460" y="5019440"/>
            <a:ext cx="5170680" cy="108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일간 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모든 회원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에게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천원을 지급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하는 이벤트가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시행되었음을 확인할 수 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21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49946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1E65BF-138E-9C4A-33AD-C134B865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0" y="1704805"/>
            <a:ext cx="5131317" cy="30291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D9C0A1-DE33-7B68-68B6-0285D4F52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805" y="1673643"/>
            <a:ext cx="4799990" cy="3186637"/>
          </a:xfrm>
          <a:prstGeom prst="rect">
            <a:avLst/>
          </a:prstGeom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71EC0E60-6A99-203E-76DC-989D6826F654}"/>
              </a:ext>
            </a:extLst>
          </p:cNvPr>
          <p:cNvSpPr/>
          <p:nvPr/>
        </p:nvSpPr>
        <p:spPr>
          <a:xfrm>
            <a:off x="338760" y="583901"/>
            <a:ext cx="11383920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월과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월의 경우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아래와 같은 이벤트가 있었다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0934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5">
            <a:extLst>
              <a:ext uri="{FF2B5EF4-FFF2-40B4-BE49-F238E27FC236}">
                <a16:creationId xmlns:a16="http://schemas.microsoft.com/office/drawing/2014/main" id="{33D7361A-75E3-4AF4-4CDA-88268D309197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F2BF17F2-1F14-6EBF-D8CE-BEA681FCC94E}"/>
              </a:ext>
            </a:extLst>
          </p:cNvPr>
          <p:cNvSpPr txBox="1"/>
          <p:nvPr/>
        </p:nvSpPr>
        <p:spPr>
          <a:xfrm>
            <a:off x="622901" y="582852"/>
            <a:ext cx="1542783" cy="38325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FISH BONE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DCCFA395-B3BF-87FB-D88A-DD2EBF1EA986}"/>
              </a:ext>
            </a:extLst>
          </p:cNvPr>
          <p:cNvSpPr/>
          <p:nvPr/>
        </p:nvSpPr>
        <p:spPr>
          <a:xfrm>
            <a:off x="341280" y="967693"/>
            <a:ext cx="11381400" cy="5336966"/>
          </a:xfrm>
          <a:prstGeom prst="rect">
            <a:avLst/>
          </a:prstGeom>
          <a:noFill/>
          <a:ln w="28575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52">
            <a:extLst>
              <a:ext uri="{FF2B5EF4-FFF2-40B4-BE49-F238E27FC236}">
                <a16:creationId xmlns:a16="http://schemas.microsoft.com/office/drawing/2014/main" id="{07F32BA3-9450-1EE9-5AB3-67C3BF96D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5288" y="3621582"/>
            <a:ext cx="8855243" cy="13377"/>
          </a:xfrm>
          <a:prstGeom prst="line">
            <a:avLst/>
          </a:prstGeom>
          <a:ln w="76200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5" name="Line 58">
            <a:extLst>
              <a:ext uri="{FF2B5EF4-FFF2-40B4-BE49-F238E27FC236}">
                <a16:creationId xmlns:a16="http://schemas.microsoft.com/office/drawing/2014/main" id="{4393DBFD-875F-FC71-44E4-7CCEE311D6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3419" y="4233195"/>
            <a:ext cx="900578" cy="1378915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Line 62">
            <a:extLst>
              <a:ext uri="{FF2B5EF4-FFF2-40B4-BE49-F238E27FC236}">
                <a16:creationId xmlns:a16="http://schemas.microsoft.com/office/drawing/2014/main" id="{37E7475B-69D9-560F-1159-6A7809E99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0962" y="1806239"/>
            <a:ext cx="1354038" cy="1780186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2" name="Line 63">
            <a:extLst>
              <a:ext uri="{FF2B5EF4-FFF2-40B4-BE49-F238E27FC236}">
                <a16:creationId xmlns:a16="http://schemas.microsoft.com/office/drawing/2014/main" id="{C0ECCB59-B78B-E8B9-F108-DE25CDE9F8E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360320" y="3631106"/>
            <a:ext cx="1363956" cy="2091918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Line 60">
            <a:extLst>
              <a:ext uri="{FF2B5EF4-FFF2-40B4-BE49-F238E27FC236}">
                <a16:creationId xmlns:a16="http://schemas.microsoft.com/office/drawing/2014/main" id="{0B4C0546-B887-989D-0B0C-A8238FD65E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71410" y="4213318"/>
            <a:ext cx="2608960" cy="1272691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6" name="Picture 2" descr="일러스트, 물고기, 어류, 물고기일러스트, 생선, 사진,이미지,일러스트,캘리그라피 - MINDMAP작가">
            <a:extLst>
              <a:ext uri="{FF2B5EF4-FFF2-40B4-BE49-F238E27FC236}">
                <a16:creationId xmlns:a16="http://schemas.microsoft.com/office/drawing/2014/main" id="{F5F144A5-682A-2EC4-72FD-EFA7D82D2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15" r="97231">
                        <a14:foregroundMark x1="83692" y1="49385" x2="87385" y2="48308"/>
                        <a14:foregroundMark x1="87846" y1="44923" x2="83692" y2="49692"/>
                        <a14:foregroundMark x1="84308" y1="46154" x2="80615" y2="49231"/>
                        <a14:foregroundMark x1="90154" y1="46308" x2="91538" y2="53846"/>
                        <a14:foregroundMark x1="86462" y1="46154" x2="83385" y2="44308"/>
                        <a14:foregroundMark x1="82154" y1="44308" x2="82154" y2="44308"/>
                        <a14:foregroundMark x1="96308" y1="51231" x2="96308" y2="51231"/>
                        <a14:foregroundMark x1="94615" y1="49846" x2="94615" y2="49846"/>
                        <a14:foregroundMark x1="97231" y1="54154" x2="97231" y2="54154"/>
                        <a14:foregroundMark x1="10000" y1="56000" x2="10000" y2="56615"/>
                        <a14:foregroundMark x1="6154" y1="47692" x2="6154" y2="47692"/>
                        <a14:foregroundMark x1="7077" y1="42154" x2="5692" y2="45231"/>
                        <a14:foregroundMark x1="4615" y1="44462" x2="4615" y2="44462"/>
                        <a14:foregroundMark x1="5692" y1="43385" x2="11077" y2="4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08" t="33230" b="29036"/>
          <a:stretch/>
        </p:blipFill>
        <p:spPr bwMode="auto">
          <a:xfrm>
            <a:off x="9519339" y="2372765"/>
            <a:ext cx="2195207" cy="24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일러스트, 물고기, 어류, 물고기일러스트, 생선, 사진,이미지,일러스트,캘리그라피 - MINDMAP작가">
            <a:extLst>
              <a:ext uri="{FF2B5EF4-FFF2-40B4-BE49-F238E27FC236}">
                <a16:creationId xmlns:a16="http://schemas.microsoft.com/office/drawing/2014/main" id="{B146FE1E-6D31-E2FD-89C5-4263AA589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15" r="97231">
                        <a14:foregroundMark x1="83692" y1="49385" x2="87385" y2="48308"/>
                        <a14:foregroundMark x1="87846" y1="44923" x2="83692" y2="49692"/>
                        <a14:foregroundMark x1="84308" y1="46154" x2="80615" y2="49231"/>
                        <a14:foregroundMark x1="90154" y1="46308" x2="91538" y2="53846"/>
                        <a14:foregroundMark x1="86462" y1="46154" x2="83385" y2="44308"/>
                        <a14:foregroundMark x1="82154" y1="44308" x2="82154" y2="44308"/>
                        <a14:foregroundMark x1="96308" y1="51231" x2="96308" y2="51231"/>
                        <a14:foregroundMark x1="94615" y1="49846" x2="94615" y2="49846"/>
                        <a14:foregroundMark x1="97231" y1="54154" x2="97231" y2="54154"/>
                        <a14:foregroundMark x1="10000" y1="56000" x2="10000" y2="56615"/>
                        <a14:foregroundMark x1="6154" y1="47692" x2="6154" y2="47692"/>
                        <a14:foregroundMark x1="7077" y1="42154" x2="5692" y2="45231"/>
                        <a14:foregroundMark x1="4615" y1="44462" x2="4615" y2="44462"/>
                        <a14:foregroundMark x1="5692" y1="43385" x2="11077" y2="4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0" t="36561" r="75022" b="33447"/>
          <a:stretch/>
        </p:blipFill>
        <p:spPr bwMode="auto">
          <a:xfrm>
            <a:off x="425800" y="2825730"/>
            <a:ext cx="1145866" cy="159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4DAECBB-52A8-8C84-9670-383AFEBAB0F8}"/>
              </a:ext>
            </a:extLst>
          </p:cNvPr>
          <p:cNvSpPr txBox="1"/>
          <p:nvPr/>
        </p:nvSpPr>
        <p:spPr>
          <a:xfrm>
            <a:off x="1095838" y="1251501"/>
            <a:ext cx="244352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881F37-A5C9-3F9E-4EC3-18782FE8588D}"/>
              </a:ext>
            </a:extLst>
          </p:cNvPr>
          <p:cNvSpPr txBox="1"/>
          <p:nvPr/>
        </p:nvSpPr>
        <p:spPr>
          <a:xfrm>
            <a:off x="9781277" y="3429000"/>
            <a:ext cx="135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매출 감소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8B694-F2A9-DEA8-3243-41AB83D48977}"/>
              </a:ext>
            </a:extLst>
          </p:cNvPr>
          <p:cNvSpPr txBox="1"/>
          <p:nvPr/>
        </p:nvSpPr>
        <p:spPr>
          <a:xfrm>
            <a:off x="6230329" y="1146134"/>
            <a:ext cx="1471980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지연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7B595E-B37D-FB94-784B-2BBCA9B00E0A}"/>
              </a:ext>
            </a:extLst>
          </p:cNvPr>
          <p:cNvSpPr txBox="1"/>
          <p:nvPr/>
        </p:nvSpPr>
        <p:spPr>
          <a:xfrm>
            <a:off x="4423902" y="5774715"/>
            <a:ext cx="18195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감소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1F4E476E-09C2-8739-12F5-89FE34E2B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1576" y="5370369"/>
            <a:ext cx="11725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경쟁력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4" name="Line 60">
            <a:extLst>
              <a:ext uri="{FF2B5EF4-FFF2-40B4-BE49-F238E27FC236}">
                <a16:creationId xmlns:a16="http://schemas.microsoft.com/office/drawing/2014/main" id="{4066D0E9-F80C-66AD-CB9E-93FDAB274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0798" y="4159727"/>
            <a:ext cx="2559251" cy="1380911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FEFE3CA5-C70B-36F9-82E8-CCC56F2E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909" y="3752398"/>
            <a:ext cx="1363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</a:t>
            </a:r>
            <a:endParaRPr lang="en-US" altLang="ko-KR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 파악 미흡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Rectangle 26">
            <a:extLst>
              <a:ext uri="{FF2B5EF4-FFF2-40B4-BE49-F238E27FC236}">
                <a16:creationId xmlns:a16="http://schemas.microsoft.com/office/drawing/2014/main" id="{A13CDBAC-7FA3-4DF8-50CF-730D3AA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458" y="4158176"/>
            <a:ext cx="1819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구체적 데이터 수집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02657309-4000-F714-2B63-02E6E286D3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1158" y="4927713"/>
            <a:ext cx="461821" cy="726780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Rectangle 26">
            <a:extLst>
              <a:ext uri="{FF2B5EF4-FFF2-40B4-BE49-F238E27FC236}">
                <a16:creationId xmlns:a16="http://schemas.microsoft.com/office/drawing/2014/main" id="{A724DBAE-2FAA-2AF2-2A2D-548ADFCE5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310" y="5644844"/>
            <a:ext cx="14192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육아 정보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8">
            <a:extLst>
              <a:ext uri="{FF2B5EF4-FFF2-40B4-BE49-F238E27FC236}">
                <a16:creationId xmlns:a16="http://schemas.microsoft.com/office/drawing/2014/main" id="{A1C0BA40-76C2-EF5E-80BB-DD2E9B694D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984" y="4202639"/>
            <a:ext cx="461820" cy="834965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0" name="Rectangle 26">
            <a:extLst>
              <a:ext uri="{FF2B5EF4-FFF2-40B4-BE49-F238E27FC236}">
                <a16:creationId xmlns:a16="http://schemas.microsoft.com/office/drawing/2014/main" id="{8DF0A2F5-744E-E9E1-2FDF-A6D693B0C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769" y="3687325"/>
            <a:ext cx="1419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Needs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파악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D4440483-D6A8-3ED9-A657-F85B9F8DC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3945" y="4455324"/>
            <a:ext cx="299231" cy="463630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3" name="Rectangle 26">
            <a:extLst>
              <a:ext uri="{FF2B5EF4-FFF2-40B4-BE49-F238E27FC236}">
                <a16:creationId xmlns:a16="http://schemas.microsoft.com/office/drawing/2014/main" id="{7F0A8948-81AF-2FCB-13E2-0C04CACB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56" y="5587880"/>
            <a:ext cx="112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정보 카테고리화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4" name="Line 58">
            <a:extLst>
              <a:ext uri="{FF2B5EF4-FFF2-40B4-BE49-F238E27FC236}">
                <a16:creationId xmlns:a16="http://schemas.microsoft.com/office/drawing/2014/main" id="{E4A8407F-ACD4-47CE-8A60-55C405F065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27778" y="4697694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5" name="Rectangle 26">
            <a:extLst>
              <a:ext uri="{FF2B5EF4-FFF2-40B4-BE49-F238E27FC236}">
                <a16:creationId xmlns:a16="http://schemas.microsoft.com/office/drawing/2014/main" id="{64F436D6-A34C-25D9-EB4E-184F02532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520" y="4827992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성별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8" name="Line 58">
            <a:extLst>
              <a:ext uri="{FF2B5EF4-FFF2-40B4-BE49-F238E27FC236}">
                <a16:creationId xmlns:a16="http://schemas.microsoft.com/office/drawing/2014/main" id="{E00EA868-C9C4-B3D2-2338-A268190F3C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9221" y="5157432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9" name="Rectangle 26">
            <a:extLst>
              <a:ext uri="{FF2B5EF4-FFF2-40B4-BE49-F238E27FC236}">
                <a16:creationId xmlns:a16="http://schemas.microsoft.com/office/drawing/2014/main" id="{11A999C9-2FDC-66A9-0220-BA90544A2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963" y="5287730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형제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0" name="Line 58">
            <a:extLst>
              <a:ext uri="{FF2B5EF4-FFF2-40B4-BE49-F238E27FC236}">
                <a16:creationId xmlns:a16="http://schemas.microsoft.com/office/drawing/2014/main" id="{CB2F92C1-CA87-41DB-9BBB-43ACBD24C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5641" y="5240954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1" name="Rectangle 26">
            <a:extLst>
              <a:ext uri="{FF2B5EF4-FFF2-40B4-BE49-F238E27FC236}">
                <a16:creationId xmlns:a16="http://schemas.microsoft.com/office/drawing/2014/main" id="{CFCCD693-2851-3F0D-2C5A-2D5D895F1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520" y="4986373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Line 58">
            <a:extLst>
              <a:ext uri="{FF2B5EF4-FFF2-40B4-BE49-F238E27FC236}">
                <a16:creationId xmlns:a16="http://schemas.microsoft.com/office/drawing/2014/main" id="{AE6D129B-BB6A-DCAB-6681-7A6F9EF44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772" y="4726416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3" name="Rectangle 26">
            <a:extLst>
              <a:ext uri="{FF2B5EF4-FFF2-40B4-BE49-F238E27FC236}">
                <a16:creationId xmlns:a16="http://schemas.microsoft.com/office/drawing/2014/main" id="{34714E25-12D5-277F-8F2A-0620AD758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651" y="4471835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4" name="Line 58">
            <a:extLst>
              <a:ext uri="{FF2B5EF4-FFF2-40B4-BE49-F238E27FC236}">
                <a16:creationId xmlns:a16="http://schemas.microsoft.com/office/drawing/2014/main" id="{AB106777-19B2-8C35-00B3-F656C5444A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53760" y="5306116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5" name="Rectangle 26">
            <a:extLst>
              <a:ext uri="{FF2B5EF4-FFF2-40B4-BE49-F238E27FC236}">
                <a16:creationId xmlns:a16="http://schemas.microsoft.com/office/drawing/2014/main" id="{29A643B4-6C64-F77E-6E01-5A5EDDFA2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02" y="5436414"/>
            <a:ext cx="9567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커뮤니티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6" name="Line 58">
            <a:extLst>
              <a:ext uri="{FF2B5EF4-FFF2-40B4-BE49-F238E27FC236}">
                <a16:creationId xmlns:a16="http://schemas.microsoft.com/office/drawing/2014/main" id="{52F030BA-A98B-6E8A-35B0-289815EFA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5089" y="5286697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7" name="Rectangle 26">
            <a:extLst>
              <a:ext uri="{FF2B5EF4-FFF2-40B4-BE49-F238E27FC236}">
                <a16:creationId xmlns:a16="http://schemas.microsoft.com/office/drawing/2014/main" id="{04755529-3153-53AC-9CA1-7DD5871EB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864" y="5100248"/>
            <a:ext cx="13123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상품이용 방법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8" name="Line 58">
            <a:extLst>
              <a:ext uri="{FF2B5EF4-FFF2-40B4-BE49-F238E27FC236}">
                <a16:creationId xmlns:a16="http://schemas.microsoft.com/office/drawing/2014/main" id="{E8F0E39B-2F02-7E91-6BF5-8E5301B20F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82806" y="4654425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9" name="Rectangle 26">
            <a:extLst>
              <a:ext uri="{FF2B5EF4-FFF2-40B4-BE49-F238E27FC236}">
                <a16:creationId xmlns:a16="http://schemas.microsoft.com/office/drawing/2014/main" id="{4131B058-E30C-F5F3-3794-F69ED156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548" y="4784723"/>
            <a:ext cx="9567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 정보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0" name="Line 58">
            <a:extLst>
              <a:ext uri="{FF2B5EF4-FFF2-40B4-BE49-F238E27FC236}">
                <a16:creationId xmlns:a16="http://schemas.microsoft.com/office/drawing/2014/main" id="{07BA26A9-FEE4-D71B-32B8-FBB0AFE40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106" y="4330034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1" name="Rectangle 26">
            <a:extLst>
              <a:ext uri="{FF2B5EF4-FFF2-40B4-BE49-F238E27FC236}">
                <a16:creationId xmlns:a16="http://schemas.microsoft.com/office/drawing/2014/main" id="{6C0D8219-BBEF-827F-EFCD-979789DE2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270" y="4127709"/>
            <a:ext cx="10291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부모 정보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4" name="Line 62">
            <a:extLst>
              <a:ext uri="{FF2B5EF4-FFF2-40B4-BE49-F238E27FC236}">
                <a16:creationId xmlns:a16="http://schemas.microsoft.com/office/drawing/2014/main" id="{59C8C91D-E138-FF44-0E25-A6DD92767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621" y="1598835"/>
            <a:ext cx="1535377" cy="2059510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5" name="Line 60">
            <a:extLst>
              <a:ext uri="{FF2B5EF4-FFF2-40B4-BE49-F238E27FC236}">
                <a16:creationId xmlns:a16="http://schemas.microsoft.com/office/drawing/2014/main" id="{1E74C6F9-3AE1-A484-9377-B8EE6632FB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2852" y="2102657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6" name="Rectangle 26">
            <a:extLst>
              <a:ext uri="{FF2B5EF4-FFF2-40B4-BE49-F238E27FC236}">
                <a16:creationId xmlns:a16="http://schemas.microsoft.com/office/drawing/2014/main" id="{5D687B22-ABC6-0CCC-C934-88D4EF031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489" y="1706537"/>
            <a:ext cx="13540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 정보활용 부족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7" name="Line 60">
            <a:extLst>
              <a:ext uri="{FF2B5EF4-FFF2-40B4-BE49-F238E27FC236}">
                <a16:creationId xmlns:a16="http://schemas.microsoft.com/office/drawing/2014/main" id="{33E61F87-0202-935B-BDCE-094313CEA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1600" y="2707368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8" name="Rectangle 26">
            <a:extLst>
              <a:ext uri="{FF2B5EF4-FFF2-40B4-BE49-F238E27FC236}">
                <a16:creationId xmlns:a16="http://schemas.microsoft.com/office/drawing/2014/main" id="{6559131F-51E6-9727-5693-DCFEB74A8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850" y="2436600"/>
            <a:ext cx="13540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신뢰도 하락 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9" name="Line 58">
            <a:extLst>
              <a:ext uri="{FF2B5EF4-FFF2-40B4-BE49-F238E27FC236}">
                <a16:creationId xmlns:a16="http://schemas.microsoft.com/office/drawing/2014/main" id="{0FDCD13F-82B1-A2FE-AC6A-F90EED95DFE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06255" y="2841942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0" name="Rectangle 26">
            <a:extLst>
              <a:ext uri="{FF2B5EF4-FFF2-40B4-BE49-F238E27FC236}">
                <a16:creationId xmlns:a16="http://schemas.microsoft.com/office/drawing/2014/main" id="{57E8EB9C-87EA-DA95-8A71-B19B6F92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334" y="3166006"/>
            <a:ext cx="5934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품질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1" name="Line 60">
            <a:extLst>
              <a:ext uri="{FF2B5EF4-FFF2-40B4-BE49-F238E27FC236}">
                <a16:creationId xmlns:a16="http://schemas.microsoft.com/office/drawing/2014/main" id="{968CAA57-AB05-4E04-690A-E490E18286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2409" y="2007718"/>
            <a:ext cx="788218" cy="48243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2" name="Rectangle 26">
            <a:extLst>
              <a:ext uri="{FF2B5EF4-FFF2-40B4-BE49-F238E27FC236}">
                <a16:creationId xmlns:a16="http://schemas.microsoft.com/office/drawing/2014/main" id="{33C42291-97D0-4877-F810-C2279DDF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74" y="2493564"/>
            <a:ext cx="10486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파악부족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3" name="Line 58">
            <a:extLst>
              <a:ext uri="{FF2B5EF4-FFF2-40B4-BE49-F238E27FC236}">
                <a16:creationId xmlns:a16="http://schemas.microsoft.com/office/drawing/2014/main" id="{EB612320-7718-AC82-A466-B73270E5F0D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87104" y="2304037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4" name="Rectangle 26">
            <a:extLst>
              <a:ext uri="{FF2B5EF4-FFF2-40B4-BE49-F238E27FC236}">
                <a16:creationId xmlns:a16="http://schemas.microsoft.com/office/drawing/2014/main" id="{959FE377-E206-E4FD-B9F7-FF5CA1A8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613" y="2614677"/>
            <a:ext cx="947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커뮤니티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5" name="Line 58">
            <a:extLst>
              <a:ext uri="{FF2B5EF4-FFF2-40B4-BE49-F238E27FC236}">
                <a16:creationId xmlns:a16="http://schemas.microsoft.com/office/drawing/2014/main" id="{92172E36-DCB5-91D3-AA5B-C1BA3C3F1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3384" y="2150655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6" name="Rectangle 26">
            <a:extLst>
              <a:ext uri="{FF2B5EF4-FFF2-40B4-BE49-F238E27FC236}">
                <a16:creationId xmlns:a16="http://schemas.microsoft.com/office/drawing/2014/main" id="{F374922E-9A98-337C-136A-13F63D1AE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42" y="1855357"/>
            <a:ext cx="11458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맘카페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성장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7" name="Line 60">
            <a:extLst>
              <a:ext uri="{FF2B5EF4-FFF2-40B4-BE49-F238E27FC236}">
                <a16:creationId xmlns:a16="http://schemas.microsoft.com/office/drawing/2014/main" id="{C1AD3F18-344F-B007-6CD5-71715A47A5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6511" y="1880618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8" name="Rectangle 26">
            <a:extLst>
              <a:ext uri="{FF2B5EF4-FFF2-40B4-BE49-F238E27FC236}">
                <a16:creationId xmlns:a16="http://schemas.microsoft.com/office/drawing/2014/main" id="{D9743934-BDC4-16AC-1FF2-8BE83BCC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354" y="1631358"/>
            <a:ext cx="9939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물류 문제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9" name="Line 60">
            <a:extLst>
              <a:ext uri="{FF2B5EF4-FFF2-40B4-BE49-F238E27FC236}">
                <a16:creationId xmlns:a16="http://schemas.microsoft.com/office/drawing/2014/main" id="{88C6321D-7C0B-ECC2-78B3-7482DE4BAD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6456" y="2371689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0" name="Rectangle 26">
            <a:extLst>
              <a:ext uri="{FF2B5EF4-FFF2-40B4-BE49-F238E27FC236}">
                <a16:creationId xmlns:a16="http://schemas.microsoft.com/office/drawing/2014/main" id="{ABE84D15-AD3B-39FB-221C-348DC26EE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979" y="2072143"/>
            <a:ext cx="9939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업체선정 문제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1" name="Line 60">
            <a:extLst>
              <a:ext uri="{FF2B5EF4-FFF2-40B4-BE49-F238E27FC236}">
                <a16:creationId xmlns:a16="http://schemas.microsoft.com/office/drawing/2014/main" id="{CD9EFC20-B6A3-6068-0D23-CB6F1531FC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1869" y="2044845"/>
            <a:ext cx="788218" cy="48243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2" name="Rectangle 26">
            <a:extLst>
              <a:ext uri="{FF2B5EF4-FFF2-40B4-BE49-F238E27FC236}">
                <a16:creationId xmlns:a16="http://schemas.microsoft.com/office/drawing/2014/main" id="{477B5539-2448-1795-8F1F-4053D76E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057" y="2454510"/>
            <a:ext cx="10486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수요예측 실패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3" name="Line 58">
            <a:extLst>
              <a:ext uri="{FF2B5EF4-FFF2-40B4-BE49-F238E27FC236}">
                <a16:creationId xmlns:a16="http://schemas.microsoft.com/office/drawing/2014/main" id="{3494B763-413C-1555-B119-B1CD656244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97308" y="2323236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4" name="Rectangle 26">
            <a:extLst>
              <a:ext uri="{FF2B5EF4-FFF2-40B4-BE49-F238E27FC236}">
                <a16:creationId xmlns:a16="http://schemas.microsoft.com/office/drawing/2014/main" id="{C3485EE2-077F-2415-A554-DE8AC0A39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817" y="2741597"/>
            <a:ext cx="9472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예측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5" name="Line 58">
            <a:extLst>
              <a:ext uri="{FF2B5EF4-FFF2-40B4-BE49-F238E27FC236}">
                <a16:creationId xmlns:a16="http://schemas.microsoft.com/office/drawing/2014/main" id="{E500BF7B-7ACB-76B9-FC41-0B11F75F60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6288" y="2156795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6" name="Rectangle 26">
            <a:extLst>
              <a:ext uri="{FF2B5EF4-FFF2-40B4-BE49-F238E27FC236}">
                <a16:creationId xmlns:a16="http://schemas.microsoft.com/office/drawing/2014/main" id="{0C9F07CE-C134-7004-1006-0EC769D16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541" y="1894852"/>
            <a:ext cx="6139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7" name="Line 58">
            <a:extLst>
              <a:ext uri="{FF2B5EF4-FFF2-40B4-BE49-F238E27FC236}">
                <a16:creationId xmlns:a16="http://schemas.microsoft.com/office/drawing/2014/main" id="{97041920-4EC2-ACB7-BAAD-A8B55EBFB2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0859" y="2581216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8" name="Rectangle 26">
            <a:extLst>
              <a:ext uri="{FF2B5EF4-FFF2-40B4-BE49-F238E27FC236}">
                <a16:creationId xmlns:a16="http://schemas.microsoft.com/office/drawing/2014/main" id="{A30F954D-57CE-B982-ED0E-F7D4B09C8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368" y="2891856"/>
            <a:ext cx="947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생산력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1" name="Line 58">
            <a:extLst>
              <a:ext uri="{FF2B5EF4-FFF2-40B4-BE49-F238E27FC236}">
                <a16:creationId xmlns:a16="http://schemas.microsoft.com/office/drawing/2014/main" id="{10E0EB11-A323-7C18-45C2-AB23C1D7C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420" y="1871254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2" name="Rectangle 26">
            <a:extLst>
              <a:ext uri="{FF2B5EF4-FFF2-40B4-BE49-F238E27FC236}">
                <a16:creationId xmlns:a16="http://schemas.microsoft.com/office/drawing/2014/main" id="{D65FD491-8207-C4AC-4819-43EDD69D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755" y="1616733"/>
            <a:ext cx="5729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보관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3" name="Line 58">
            <a:extLst>
              <a:ext uri="{FF2B5EF4-FFF2-40B4-BE49-F238E27FC236}">
                <a16:creationId xmlns:a16="http://schemas.microsoft.com/office/drawing/2014/main" id="{8015C56F-9ACB-F51F-1940-8853D4A7B9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41886" y="2002857"/>
            <a:ext cx="132013" cy="19977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4" name="Rectangle 26">
            <a:extLst>
              <a:ext uri="{FF2B5EF4-FFF2-40B4-BE49-F238E27FC236}">
                <a16:creationId xmlns:a16="http://schemas.microsoft.com/office/drawing/2014/main" id="{2506DA2A-9970-A380-942A-08E0268CF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573" y="2179326"/>
            <a:ext cx="6358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F59D1E-C94F-E4EF-35C7-FE68FFB0F84E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9E30ED6-0283-B406-827A-06117FACA60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Fish Bone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814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54C7E-A9A8-6B5C-B3A3-CB40A35296A3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35EAC5E1-CF9F-2A72-1F7A-1E9F874A496E}"/>
              </a:ext>
            </a:extLst>
          </p:cNvPr>
          <p:cNvSpPr txBox="1"/>
          <p:nvPr/>
        </p:nvSpPr>
        <p:spPr>
          <a:xfrm>
            <a:off x="622901" y="582853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잠재원인 우선순위화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12BAE50-E5C8-AA76-8719-94F468C77DE8}"/>
              </a:ext>
            </a:extLst>
          </p:cNvPr>
          <p:cNvGraphicFramePr>
            <a:graphicFrameLocks noGrp="1"/>
          </p:cNvGraphicFramePr>
          <p:nvPr/>
        </p:nvGraphicFramePr>
        <p:xfrm>
          <a:off x="338760" y="1022496"/>
          <a:ext cx="11383920" cy="474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757">
                  <a:extLst>
                    <a:ext uri="{9D8B030D-6E8A-4147-A177-3AD203B41FA5}">
                      <a16:colId xmlns:a16="http://schemas.microsoft.com/office/drawing/2014/main" val="3787106609"/>
                    </a:ext>
                  </a:extLst>
                </a:gridCol>
                <a:gridCol w="2008811">
                  <a:extLst>
                    <a:ext uri="{9D8B030D-6E8A-4147-A177-3AD203B41FA5}">
                      <a16:colId xmlns:a16="http://schemas.microsoft.com/office/drawing/2014/main" val="196662814"/>
                    </a:ext>
                  </a:extLst>
                </a:gridCol>
                <a:gridCol w="5043638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1953929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856785">
                  <a:extLst>
                    <a:ext uri="{9D8B030D-6E8A-4147-A177-3AD203B41FA5}">
                      <a16:colId xmlns:a16="http://schemas.microsoft.com/office/drawing/2014/main" val="4262138860"/>
                    </a:ext>
                  </a:extLst>
                </a:gridCol>
              </a:tblGrid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No.</a:t>
                      </a:r>
                      <a:endParaRPr lang="ko-KR" altLang="en-US" sz="1600" b="1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잠재원인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중요도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분석가능성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배송문제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시즌 예측을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2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지역별 수요 예측을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3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재구매율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고객의 </a:t>
                      </a:r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월령별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 수요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5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맞춤형 제품 추천 안 됨</a:t>
                      </a:r>
                      <a:endParaRPr lang="en-US" altLang="ko-KR" sz="1600" dirty="0">
                        <a:solidFill>
                          <a:srgbClr val="FF0000"/>
                        </a:solidFill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6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육아관련 컨텐츠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7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월령별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 추천 서비스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5096894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8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신규고객 유입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대형 </a:t>
                      </a:r>
                      <a:r>
                        <a:rPr lang="ko-KR" altLang="en-US" sz="1600" dirty="0" err="1">
                          <a:ea typeface="나눔스퀘어 네오 Regular" panose="00000500000000000000"/>
                        </a:rPr>
                        <a:t>유통사</a:t>
                      </a:r>
                      <a:r>
                        <a:rPr lang="ko-KR" altLang="en-US" sz="1600" dirty="0">
                          <a:ea typeface="나눔스퀘어 네오 Regular" panose="00000500000000000000"/>
                        </a:rPr>
                        <a:t> 유입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9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고객 유입 경로 파악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10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고령 고객의 온라인 접근이 용이하지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25029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11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a typeface="나눔스퀘어 네오 Regular" panose="00000500000000000000"/>
                        </a:rPr>
                        <a:t>맘카페</a:t>
                      </a:r>
                      <a:r>
                        <a:rPr lang="ko-KR" altLang="en-US" sz="1600" dirty="0">
                          <a:ea typeface="나눔스퀘어 네오 Regular" panose="00000500000000000000"/>
                        </a:rPr>
                        <a:t> 등 커뮤니티 활성화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273385"/>
                  </a:ext>
                </a:extLst>
              </a:tr>
            </a:tbl>
          </a:graphicData>
        </a:graphic>
      </p:graphicFrame>
      <p:sp>
        <p:nvSpPr>
          <p:cNvPr id="3" name="TextShape 1">
            <a:extLst>
              <a:ext uri="{FF2B5EF4-FFF2-40B4-BE49-F238E27FC236}">
                <a16:creationId xmlns:a16="http://schemas.microsoft.com/office/drawing/2014/main" id="{5789D822-345E-F0C2-E53C-8EF1D6F615C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잠재원인 우선순위화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6628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719341"/>
          <a:ext cx="11383920" cy="548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105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3440982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307527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1812060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1272298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</a:tblGrid>
              <a:tr h="5889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잠재원인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데이터명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발생주기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시즌 예측을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박성군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수요 예측을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 거주 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전예찬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맞춤형 제품 추천 안 됨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이경로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추천 서비스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장동언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고령 고객의 온라인 접근이 용이하지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 나이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김민지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육아관련 컨텐츠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육아 컨텐츠 수요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전예찬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맘카페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등 커뮤니티 활성화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커뮤니티 방문자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대형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유통사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유입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유아 시장 점유율 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박성군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유입 경로 파악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F2AAD4BB-1DEB-C9D3-B703-CC73C1F129D0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수집 계획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0703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75365"/>
          <a:ext cx="11383920" cy="519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6198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281187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2338939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2242686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100013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</a:tblGrid>
              <a:tr h="675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항목명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의미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속성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(ID)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범주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도착 위치 구분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손익 계산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부모 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4"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EB8B333-6C96-1DEC-6659-31AD7E50DD54}"/>
              </a:ext>
            </a:extLst>
          </p:cNvPr>
          <p:cNvSpPr txBox="1"/>
          <p:nvPr/>
        </p:nvSpPr>
        <p:spPr>
          <a:xfrm>
            <a:off x="622901" y="582854"/>
            <a:ext cx="5046379" cy="3278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600" b="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0FB7A0B2-4ADC-340E-CA98-332ADBC80FFE}"/>
              </a:ext>
            </a:extLst>
          </p:cNvPr>
          <p:cNvSpPr txBox="1"/>
          <p:nvPr/>
        </p:nvSpPr>
        <p:spPr>
          <a:xfrm>
            <a:off x="6332150" y="527084"/>
            <a:ext cx="4958284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600" b="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00709B8A-7BEC-B860-4F02-EB513ED5DECE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설명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8418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7" y="1075365"/>
          <a:ext cx="11383919" cy="5161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3017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4475721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775181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550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재고 관리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배송완료일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수송 시간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4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세일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세일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범주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고유명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EB8B333-6C96-1DEC-6659-31AD7E50DD54}"/>
              </a:ext>
            </a:extLst>
          </p:cNvPr>
          <p:cNvSpPr txBox="1"/>
          <p:nvPr/>
        </p:nvSpPr>
        <p:spPr>
          <a:xfrm>
            <a:off x="622901" y="582854"/>
            <a:ext cx="5473099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9DD3045-8BAB-4AF9-A921-42F6FB32A24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설명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2229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18094"/>
          <a:ext cx="11383920" cy="5383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8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12043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75077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798897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275282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  <a:gridCol w="2963689">
                  <a:extLst>
                    <a:ext uri="{9D8B030D-6E8A-4147-A177-3AD203B41FA5}">
                      <a16:colId xmlns:a16="http://schemas.microsoft.com/office/drawing/2014/main" val="1583547732"/>
                    </a:ext>
                  </a:extLst>
                </a:gridCol>
              </a:tblGrid>
              <a:tr h="724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이상치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결측치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확인결과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정제방안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구매 시 자녀의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6,352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31,731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이상치의 수가 많지 않고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패턴을 찾을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72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 이상은 이상치로 판단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결측치와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이상치 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고객번호를 제외한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모든 변수가 결측 되어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총 자료 수에 비해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그 수가 적으므로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결혼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거주 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자녀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266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95E23F6A-49FA-5DB9-6B81-BCCE79F2488E}"/>
              </a:ext>
            </a:extLst>
          </p:cNvPr>
          <p:cNvSpPr txBox="1"/>
          <p:nvPr/>
        </p:nvSpPr>
        <p:spPr>
          <a:xfrm>
            <a:off x="263951" y="513342"/>
            <a:ext cx="6275109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-&gt; 161,961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 </a:t>
            </a:r>
            <a:r>
              <a:rPr lang="en-US" altLang="ko-KR" sz="1600" b="1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19%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제거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A69F5A8-9D5C-744D-E23E-EB477C246D1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정제 방안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5479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4E2092-B513-E858-A6AC-753F054A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6DF0DA-E6CB-C3DC-3FA2-66AC80B17D83}"/>
              </a:ext>
            </a:extLst>
          </p:cNvPr>
          <p:cNvGrpSpPr/>
          <p:nvPr/>
        </p:nvGrpSpPr>
        <p:grpSpPr>
          <a:xfrm>
            <a:off x="2648957" y="2378541"/>
            <a:ext cx="5111935" cy="739907"/>
            <a:chOff x="4477757" y="3158188"/>
            <a:chExt cx="5111935" cy="7399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B1F59E-2243-4F80-A11D-5B2B4E4BD7F0}"/>
                </a:ext>
              </a:extLst>
            </p:cNvPr>
            <p:cNvSpPr txBox="1"/>
            <p:nvPr/>
          </p:nvSpPr>
          <p:spPr>
            <a:xfrm>
              <a:off x="8390703" y="3235753"/>
              <a:ext cx="1198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5485F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60</a:t>
              </a:r>
              <a:r>
                <a:rPr lang="ko-KR" altLang="en-US" sz="3200" dirty="0">
                  <a:solidFill>
                    <a:srgbClr val="5485F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억</a:t>
              </a: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F2C28D16-2457-8CF5-A4D4-6AB2F585236E}"/>
                </a:ext>
              </a:extLst>
            </p:cNvPr>
            <p:cNvSpPr/>
            <p:nvPr/>
          </p:nvSpPr>
          <p:spPr>
            <a:xfrm>
              <a:off x="5747591" y="3158188"/>
              <a:ext cx="2501422" cy="739907"/>
            </a:xfrm>
            <a:prstGeom prst="rightArrow">
              <a:avLst/>
            </a:prstGeom>
            <a:solidFill>
              <a:srgbClr val="5485F0"/>
            </a:solidFill>
            <a:ln w="38100">
              <a:solidFill>
                <a:srgbClr val="5485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95D57C-248C-35FA-C00D-A3B2143E33D5}"/>
                </a:ext>
              </a:extLst>
            </p:cNvPr>
            <p:cNvSpPr txBox="1"/>
            <p:nvPr/>
          </p:nvSpPr>
          <p:spPr>
            <a:xfrm>
              <a:off x="4477757" y="3235753"/>
              <a:ext cx="1198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5485F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49</a:t>
              </a:r>
              <a:r>
                <a:rPr lang="ko-KR" altLang="en-US" sz="3200" dirty="0">
                  <a:solidFill>
                    <a:srgbClr val="5485F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912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025462"/>
              </p:ext>
            </p:extLst>
          </p:nvPr>
        </p:nvGraphicFramePr>
        <p:xfrm>
          <a:off x="338759" y="719340"/>
          <a:ext cx="11383920" cy="5668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26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3283494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621470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4381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(Table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87180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재구매율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지역별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지역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세일 선호도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세일률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87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신규고객 유치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유입경로별 부모 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87180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물품 도착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배송속도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물품별 출고 속도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출고속도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2B7AB282-812C-D815-1DE2-7736894279B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구축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7765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91958"/>
              </p:ext>
            </p:extLst>
          </p:nvPr>
        </p:nvGraphicFramePr>
        <p:xfrm>
          <a:off x="338758" y="719340"/>
          <a:ext cx="11383919" cy="5681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779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876819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4186959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2772348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</a:tblGrid>
              <a:tr h="430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(Table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분석데이터셋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할인률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별 할인 선호도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750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출고속도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 출고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750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배송완료일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배송시작일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 배송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빈도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주문내역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별 구매 빈도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(Frequency)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구매빈도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을 기반으로 고객 등급 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마진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마진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Product_data.csv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</a:tbl>
          </a:graphicData>
        </a:graphic>
      </p:graphicFrame>
      <p:sp>
        <p:nvSpPr>
          <p:cNvPr id="6" name="TextShape 1">
            <a:extLst>
              <a:ext uri="{FF2B5EF4-FFF2-40B4-BE49-F238E27FC236}">
                <a16:creationId xmlns:a16="http://schemas.microsoft.com/office/drawing/2014/main" id="{38273B22-84E0-2A4A-B35F-E86D7FB2348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파생변수 생성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2095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D5DC5A-B8F8-BB17-FB43-5B03A71A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8D75755E-1397-212A-2227-ACD1F2B3A2F7}"/>
              </a:ext>
            </a:extLst>
          </p:cNvPr>
          <p:cNvSpPr txBox="1"/>
          <p:nvPr/>
        </p:nvSpPr>
        <p:spPr>
          <a:xfrm>
            <a:off x="4745508" y="3098715"/>
            <a:ext cx="3025056" cy="66057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이페이지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뒤는 삭제 페이지</a:t>
            </a:r>
            <a:endParaRPr lang="en-US" altLang="ko-KR" b="1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앞은 첨부자료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979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8">
            <a:extLst>
              <a:ext uri="{FF2B5EF4-FFF2-40B4-BE49-F238E27FC236}">
                <a16:creationId xmlns:a16="http://schemas.microsoft.com/office/drawing/2014/main" id="{288A7F02-A3E6-C357-F30C-D8E6464B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01" r="31454" b="69277"/>
          <a:stretch/>
        </p:blipFill>
        <p:spPr>
          <a:xfrm>
            <a:off x="1161246" y="3731186"/>
            <a:ext cx="3896656" cy="1052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225B5-2F5E-1613-445A-A38ED07AF8E6}"/>
              </a:ext>
            </a:extLst>
          </p:cNvPr>
          <p:cNvSpPr txBox="1"/>
          <p:nvPr/>
        </p:nvSpPr>
        <p:spPr>
          <a:xfrm>
            <a:off x="438595" y="5254741"/>
            <a:ext cx="1131481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 브랜드는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건강함</a:t>
            </a:r>
            <a:r>
              <a:rPr lang="en-US" altLang="ko-KR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이미지 등 정성적 가치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더 신경 쓰며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긴 육아기간 동안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충성고객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될 확률이 높다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6E75B9-3D43-8856-F1B7-001AEF8BB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98" y="1516111"/>
            <a:ext cx="3420152" cy="1786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2D9CFAB9-66B5-822C-1D19-83276F674B32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추후 쓸 수 있음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:a16="http://schemas.microsoft.com/office/drawing/2014/main" id="{67A8E56C-CA26-0D6B-8D5C-26D2E8A36158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63402D-2131-BEB3-F44A-4EB7F7671C89}"/>
              </a:ext>
            </a:extLst>
          </p:cNvPr>
          <p:cNvSpPr/>
          <p:nvPr/>
        </p:nvSpPr>
        <p:spPr>
          <a:xfrm>
            <a:off x="1486027" y="718801"/>
            <a:ext cx="3247094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건강 요소에 대한 홍보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4C01F3B-C7FD-4D05-69B7-4F60C7CEF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AF0C46-2AAD-423A-C954-EAEF23748FE1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D2F3AD-CCB5-DF0C-C976-D14D5E40E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9" b="60457"/>
          <a:stretch/>
        </p:blipFill>
        <p:spPr>
          <a:xfrm>
            <a:off x="6385773" y="1351884"/>
            <a:ext cx="5220247" cy="2776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54DF89-5729-F5E6-BDA2-D89F5734D1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29"/>
          <a:stretch/>
        </p:blipFill>
        <p:spPr>
          <a:xfrm>
            <a:off x="7588407" y="1742726"/>
            <a:ext cx="2814978" cy="2094337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984C0DD2-20EF-8BC6-5977-6A742E1782CD}"/>
              </a:ext>
            </a:extLst>
          </p:cNvPr>
          <p:cNvSpPr txBox="1">
            <a:spLocks/>
          </p:cNvSpPr>
          <p:nvPr/>
        </p:nvSpPr>
        <p:spPr>
          <a:xfrm>
            <a:off x="7219018" y="3913263"/>
            <a:ext cx="3553756" cy="96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커머스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따른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문제 발생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유아용품의 특성상 브랜드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신뢰도 중요성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다수의 경쟁사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유아용품 시장에 참여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7B488C-062D-398C-BB6C-76FD99B1D064}"/>
              </a:ext>
            </a:extLst>
          </p:cNvPr>
          <p:cNvSpPr/>
          <p:nvPr/>
        </p:nvSpPr>
        <p:spPr>
          <a:xfrm>
            <a:off x="7285822" y="718801"/>
            <a:ext cx="342015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1600" b="1" spc="-1" dirty="0">
                <a:solidFill>
                  <a:srgbClr val="FFFF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품질 및 배송 관련 고객 신뢰도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880B54-8133-6A5F-38CE-8BE70D573F36}"/>
              </a:ext>
            </a:extLst>
          </p:cNvPr>
          <p:cNvCxnSpPr/>
          <p:nvPr/>
        </p:nvCxnSpPr>
        <p:spPr>
          <a:xfrm>
            <a:off x="6096000" y="718801"/>
            <a:ext cx="0" cy="4388812"/>
          </a:xfrm>
          <a:prstGeom prst="line">
            <a:avLst/>
          </a:prstGeom>
          <a:ln w="9525" cap="flat" cmpd="sng" algn="ctr">
            <a:solidFill>
              <a:srgbClr val="ADC1E5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9464F1-321B-8398-3A08-03A2EA004C50}"/>
              </a:ext>
            </a:extLst>
          </p:cNvPr>
          <p:cNvSpPr/>
          <p:nvPr/>
        </p:nvSpPr>
        <p:spPr>
          <a:xfrm>
            <a:off x="1413164" y="2196193"/>
            <a:ext cx="3406486" cy="26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D00C99-8859-1DEF-CAF4-C30CE64E9B0C}"/>
              </a:ext>
            </a:extLst>
          </p:cNvPr>
          <p:cNvSpPr/>
          <p:nvPr/>
        </p:nvSpPr>
        <p:spPr>
          <a:xfrm>
            <a:off x="1413164" y="2963690"/>
            <a:ext cx="3406486" cy="26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6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4F46C5DB-3D95-0DA3-7272-2B9CA6C38943}"/>
              </a:ext>
            </a:extLst>
          </p:cNvPr>
          <p:cNvGrpSpPr/>
          <p:nvPr/>
        </p:nvGrpSpPr>
        <p:grpSpPr>
          <a:xfrm>
            <a:off x="426304" y="1248589"/>
            <a:ext cx="3623536" cy="1599531"/>
            <a:chOff x="838200" y="470357"/>
            <a:chExt cx="10972800" cy="484370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5D57829-7FCF-1EB6-BA59-D2FAD1E78130}"/>
                </a:ext>
              </a:extLst>
            </p:cNvPr>
            <p:cNvGrpSpPr/>
            <p:nvPr/>
          </p:nvGrpSpPr>
          <p:grpSpPr>
            <a:xfrm>
              <a:off x="838200" y="470357"/>
              <a:ext cx="10972800" cy="4843702"/>
              <a:chOff x="0" y="470357"/>
              <a:chExt cx="13164062" cy="5810986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1B4B5F68-9AA8-CF0E-B5E3-07848ABC521F}"/>
                  </a:ext>
                </a:extLst>
              </p:cNvPr>
              <p:cNvGrpSpPr/>
              <p:nvPr/>
            </p:nvGrpSpPr>
            <p:grpSpPr>
              <a:xfrm>
                <a:off x="0" y="576656"/>
                <a:ext cx="12192000" cy="5704687"/>
                <a:chOff x="0" y="576656"/>
                <a:chExt cx="12192000" cy="5704687"/>
              </a:xfrm>
            </p:grpSpPr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CC0C514E-3C91-A5FD-5E74-AF3A9DBDA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576656"/>
                  <a:ext cx="12192000" cy="5704687"/>
                </a:xfrm>
                <a:prstGeom prst="rect">
                  <a:avLst/>
                </a:prstGeom>
              </p:spPr>
            </p:pic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B7FDDF41-A41C-14F3-D0C3-AC30F8FA5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0703" t="4600" r="1667" b="14690"/>
                <a:stretch/>
              </p:blipFill>
              <p:spPr>
                <a:xfrm>
                  <a:off x="1330417" y="703581"/>
                  <a:ext cx="10683784" cy="5061712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3F1CB20-1431-5664-C216-D355E447E976}"/>
                  </a:ext>
                </a:extLst>
              </p:cNvPr>
              <p:cNvGrpSpPr/>
              <p:nvPr/>
            </p:nvGrpSpPr>
            <p:grpSpPr>
              <a:xfrm>
                <a:off x="12145794" y="470357"/>
                <a:ext cx="1018268" cy="5294936"/>
                <a:chOff x="12396807" y="470357"/>
                <a:chExt cx="1018268" cy="5294936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84DA56E2-F4C3-6CA3-424F-102D8B4D7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179" r="91645" b="12459"/>
                <a:stretch/>
              </p:blipFill>
              <p:spPr>
                <a:xfrm>
                  <a:off x="12396807" y="470357"/>
                  <a:ext cx="509134" cy="5294936"/>
                </a:xfrm>
                <a:prstGeom prst="rect">
                  <a:avLst/>
                </a:prstGeom>
              </p:spPr>
            </p:pic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98C6FDFA-FFF9-9FF2-3B8F-DC3E0081D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95824" b="12459"/>
                <a:stretch/>
              </p:blipFill>
              <p:spPr>
                <a:xfrm rot="10800000">
                  <a:off x="12905941" y="470357"/>
                  <a:ext cx="509134" cy="5294936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BF67F8-D9DD-56E1-B880-AF37E533215B}"/>
                </a:ext>
              </a:extLst>
            </p:cNvPr>
            <p:cNvSpPr/>
            <p:nvPr/>
          </p:nvSpPr>
          <p:spPr>
            <a:xfrm>
              <a:off x="11321415" y="484481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5ABF65-D9B9-AA4D-C646-76446BF8E96C}"/>
                </a:ext>
              </a:extLst>
            </p:cNvPr>
            <p:cNvSpPr/>
            <p:nvPr/>
          </p:nvSpPr>
          <p:spPr>
            <a:xfrm>
              <a:off x="11300460" y="486055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3D2618F7-F7C2-D307-FB22-61985DDD4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470"/>
          <a:stretch/>
        </p:blipFill>
        <p:spPr>
          <a:xfrm>
            <a:off x="6258479" y="1256595"/>
            <a:ext cx="2385368" cy="16611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391FBA6-D2AF-DA7A-63E8-204B6245A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564" y="4062987"/>
            <a:ext cx="3723082" cy="2317231"/>
          </a:xfrm>
          <a:prstGeom prst="rect">
            <a:avLst/>
          </a:prstGeom>
        </p:spPr>
      </p:pic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837933" y="-759605"/>
            <a:ext cx="1116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주어진 고객 데이터를 바탕으로 잠정적 이탈 가능성 분류 모델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f1 score = 0.65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이고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Precision (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잠정적으로 이탈 가능성이 높은 고객을 예측하여 복귀 가능성이 높은 고객을 대상으로 맞춤 전략을 제공할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29D4A-A7F9-D998-59B0-D3BCD1471705}"/>
              </a:ext>
            </a:extLst>
          </p:cNvPr>
          <p:cNvSpPr txBox="1"/>
          <p:nvPr/>
        </p:nvSpPr>
        <p:spPr>
          <a:xfrm>
            <a:off x="348567" y="536856"/>
            <a:ext cx="1137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유입 및 이탈 현황 분석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유입에도 불구하고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54.18%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이탈율을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고객이 신규 고객 대비 월 평균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구매금액 평균이 약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1.5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차이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나는 것을 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가능성이 높은 고객을 특정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하여 재구매를 유도할 개선안이 필요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F066B-815E-4435-6D92-E36BDF62021B}"/>
              </a:ext>
            </a:extLst>
          </p:cNvPr>
          <p:cNvSpPr/>
          <p:nvPr/>
        </p:nvSpPr>
        <p:spPr>
          <a:xfrm>
            <a:off x="338761" y="1140323"/>
            <a:ext cx="11383920" cy="2047373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37D5979-644F-7FF4-7D58-FC3069F3A144}"/>
              </a:ext>
            </a:extLst>
          </p:cNvPr>
          <p:cNvCxnSpPr>
            <a:cxnSpLocks/>
          </p:cNvCxnSpPr>
          <p:nvPr/>
        </p:nvCxnSpPr>
        <p:spPr>
          <a:xfrm>
            <a:off x="6155757" y="1314450"/>
            <a:ext cx="0" cy="1679604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EC0486-2C4E-6D19-7FA4-7D9DA63CC580}"/>
              </a:ext>
            </a:extLst>
          </p:cNvPr>
          <p:cNvSpPr txBox="1"/>
          <p:nvPr/>
        </p:nvSpPr>
        <p:spPr>
          <a:xfrm>
            <a:off x="4028708" y="1629144"/>
            <a:ext cx="2274637" cy="10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월 평균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338761" y="3923205"/>
            <a:ext cx="11383920" cy="2514000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FEF75-4FA4-3DCA-B04C-43A8DF235CEB}"/>
              </a:ext>
            </a:extLst>
          </p:cNvPr>
          <p:cNvSpPr txBox="1"/>
          <p:nvPr/>
        </p:nvSpPr>
        <p:spPr>
          <a:xfrm>
            <a:off x="2740993" y="5996034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잠정적 이탈 가능성 고객 수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89422-B565-E1A5-5555-B01A43EC2054}"/>
              </a:ext>
            </a:extLst>
          </p:cNvPr>
          <p:cNvSpPr txBox="1"/>
          <p:nvPr/>
        </p:nvSpPr>
        <p:spPr>
          <a:xfrm>
            <a:off x="1014465" y="2848120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이탈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변화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AB5A5-BFC6-A84F-F691-4BDE9F0D6C4C}"/>
              </a:ext>
            </a:extLst>
          </p:cNvPr>
          <p:cNvSpPr txBox="1"/>
          <p:nvPr/>
        </p:nvSpPr>
        <p:spPr>
          <a:xfrm>
            <a:off x="4004675" y="5789907"/>
            <a:ext cx="21866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재구매한 고객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8732D3-B98A-1A2D-E63C-11CE744DD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968" y="1346368"/>
            <a:ext cx="2420029" cy="11829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C7191A-F457-929F-DC7D-CE743FC5D4F3}"/>
              </a:ext>
            </a:extLst>
          </p:cNvPr>
          <p:cNvSpPr txBox="1"/>
          <p:nvPr/>
        </p:nvSpPr>
        <p:spPr>
          <a:xfrm>
            <a:off x="6561038" y="2917778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결제금액 비교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ABB5B5D-DA3F-35A5-FA40-0C68EEDC2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967" y="2572290"/>
            <a:ext cx="2385369" cy="45720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24DF1C-9212-EDA0-70E8-55D637F9BF5A}"/>
              </a:ext>
            </a:extLst>
          </p:cNvPr>
          <p:cNvCxnSpPr>
            <a:cxnSpLocks/>
          </p:cNvCxnSpPr>
          <p:nvPr/>
        </p:nvCxnSpPr>
        <p:spPr>
          <a:xfrm>
            <a:off x="6469664" y="4291158"/>
            <a:ext cx="0" cy="1679604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904D425-CBD6-313F-1337-C7341D82F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644900" y="4548643"/>
            <a:ext cx="3400265" cy="1039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C57682-FBDA-CE6A-F407-16741D3DCEE4}"/>
              </a:ext>
            </a:extLst>
          </p:cNvPr>
          <p:cNvSpPr txBox="1"/>
          <p:nvPr/>
        </p:nvSpPr>
        <p:spPr>
          <a:xfrm>
            <a:off x="338760" y="3294039"/>
            <a:ext cx="113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잠정적 이탈 가능성을 파악하기 위해 분류 모델을 구현한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0882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1010647"/>
            <a:ext cx="5579444" cy="5398169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AA1BC-A6E0-429E-24F8-957363EBDC25}"/>
              </a:ext>
            </a:extLst>
          </p:cNvPr>
          <p:cNvSpPr txBox="1"/>
          <p:nvPr/>
        </p:nvSpPr>
        <p:spPr>
          <a:xfrm>
            <a:off x="513924" y="5623291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배송기간의 추이는 큰 변화가 없다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2019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27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일에 배송기간이 튀었지만 해당 일자에 배송 건수는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회였다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537E3-866B-9498-68C6-3B68F29D3D80}"/>
              </a:ext>
            </a:extLst>
          </p:cNvPr>
          <p:cNvSpPr txBox="1"/>
          <p:nvPr/>
        </p:nvSpPr>
        <p:spPr>
          <a:xfrm>
            <a:off x="1715666" y="3711466"/>
            <a:ext cx="30336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물품대분류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 배송기간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주문 수요예측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9131-8CE6-10E6-A871-413EFBDEAD99}"/>
              </a:ext>
            </a:extLst>
          </p:cNvPr>
          <p:cNvSpPr txBox="1"/>
          <p:nvPr/>
        </p:nvSpPr>
        <p:spPr>
          <a:xfrm>
            <a:off x="2124317" y="810130"/>
            <a:ext cx="232606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주문수량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BB100-DC7B-8C00-B091-65F318EDA1A8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주문이 많은 지역은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경기와 서울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그 다음은 충북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 순이다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기간별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물품별 배송 기간과 재구매율을 확인한 결과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이탈 및 주문량 감소는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배송과 연관이 없다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20380-F524-1FE6-40BC-F82DA895C7D6}"/>
              </a:ext>
            </a:extLst>
          </p:cNvPr>
          <p:cNvGrpSpPr/>
          <p:nvPr/>
        </p:nvGrpSpPr>
        <p:grpSpPr>
          <a:xfrm>
            <a:off x="8597385" y="2594284"/>
            <a:ext cx="3070165" cy="3667294"/>
            <a:chOff x="2588125" y="1231865"/>
            <a:chExt cx="3813878" cy="4555655"/>
          </a:xfrm>
        </p:grpSpPr>
        <p:sp>
          <p:nvSpPr>
            <p:cNvPr id="13" name="제주도">
              <a:extLst>
                <a:ext uri="{FF2B5EF4-FFF2-40B4-BE49-F238E27FC236}">
                  <a16:creationId xmlns:a16="http://schemas.microsoft.com/office/drawing/2014/main" id="{EA1B11F4-AB1E-39B6-E11A-CEE5DF80BE9D}"/>
                </a:ext>
              </a:extLst>
            </p:cNvPr>
            <p:cNvSpPr/>
            <p:nvPr/>
          </p:nvSpPr>
          <p:spPr>
            <a:xfrm>
              <a:off x="3977020" y="5470906"/>
              <a:ext cx="561007" cy="316614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광주광역시">
              <a:extLst>
                <a:ext uri="{FF2B5EF4-FFF2-40B4-BE49-F238E27FC236}">
                  <a16:creationId xmlns:a16="http://schemas.microsoft.com/office/drawing/2014/main" id="{179C6060-9452-B09B-E19C-1C079B8F71F2}"/>
                </a:ext>
              </a:extLst>
            </p:cNvPr>
            <p:cNvSpPr/>
            <p:nvPr/>
          </p:nvSpPr>
          <p:spPr>
            <a:xfrm>
              <a:off x="4357958" y="4242390"/>
              <a:ext cx="224942" cy="153300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전라북도">
              <a:extLst>
                <a:ext uri="{FF2B5EF4-FFF2-40B4-BE49-F238E27FC236}">
                  <a16:creationId xmlns:a16="http://schemas.microsoft.com/office/drawing/2014/main" id="{70F29E90-EB06-2AA2-6233-1DFA83DB7571}"/>
                </a:ext>
              </a:extLst>
            </p:cNvPr>
            <p:cNvSpPr/>
            <p:nvPr/>
          </p:nvSpPr>
          <p:spPr>
            <a:xfrm>
              <a:off x="4031330" y="3456249"/>
              <a:ext cx="1193656" cy="73144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전라남도">
              <a:extLst>
                <a:ext uri="{FF2B5EF4-FFF2-40B4-BE49-F238E27FC236}">
                  <a16:creationId xmlns:a16="http://schemas.microsoft.com/office/drawing/2014/main" id="{45725AFE-2ED1-6703-647E-4C2BF32911E1}"/>
                </a:ext>
              </a:extLst>
            </p:cNvPr>
            <p:cNvSpPr/>
            <p:nvPr/>
          </p:nvSpPr>
          <p:spPr>
            <a:xfrm>
              <a:off x="3716856" y="4043641"/>
              <a:ext cx="1418384" cy="1181716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부산광역시">
              <a:extLst>
                <a:ext uri="{FF2B5EF4-FFF2-40B4-BE49-F238E27FC236}">
                  <a16:creationId xmlns:a16="http://schemas.microsoft.com/office/drawing/2014/main" id="{9970A14F-1276-CF01-245D-4B3298573D21}"/>
                </a:ext>
              </a:extLst>
            </p:cNvPr>
            <p:cNvSpPr/>
            <p:nvPr/>
          </p:nvSpPr>
          <p:spPr>
            <a:xfrm>
              <a:off x="5888835" y="4140897"/>
              <a:ext cx="297547" cy="26288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울산광역시">
              <a:extLst>
                <a:ext uri="{FF2B5EF4-FFF2-40B4-BE49-F238E27FC236}">
                  <a16:creationId xmlns:a16="http://schemas.microsoft.com/office/drawing/2014/main" id="{A7C0C32A-B017-1185-D519-7C72708DC536}"/>
                </a:ext>
              </a:extLst>
            </p:cNvPr>
            <p:cNvSpPr/>
            <p:nvPr/>
          </p:nvSpPr>
          <p:spPr>
            <a:xfrm>
              <a:off x="5987055" y="3850283"/>
              <a:ext cx="343191" cy="320080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대구광역시">
              <a:extLst>
                <a:ext uri="{FF2B5EF4-FFF2-40B4-BE49-F238E27FC236}">
                  <a16:creationId xmlns:a16="http://schemas.microsoft.com/office/drawing/2014/main" id="{F8AEA6DC-E0D7-6CE9-5D20-74B5D7F30575}"/>
                </a:ext>
              </a:extLst>
            </p:cNvPr>
            <p:cNvSpPr/>
            <p:nvPr/>
          </p:nvSpPr>
          <p:spPr>
            <a:xfrm>
              <a:off x="5546222" y="3558513"/>
              <a:ext cx="274437" cy="361679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경상북도">
              <a:extLst>
                <a:ext uri="{FF2B5EF4-FFF2-40B4-BE49-F238E27FC236}">
                  <a16:creationId xmlns:a16="http://schemas.microsoft.com/office/drawing/2014/main" id="{3DC4BE08-B8D0-D8E5-002C-609CC1DAB734}"/>
                </a:ext>
              </a:extLst>
            </p:cNvPr>
            <p:cNvSpPr/>
            <p:nvPr/>
          </p:nvSpPr>
          <p:spPr>
            <a:xfrm>
              <a:off x="5130002" y="2600930"/>
              <a:ext cx="1272001" cy="1369990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경상남도">
              <a:extLst>
                <a:ext uri="{FF2B5EF4-FFF2-40B4-BE49-F238E27FC236}">
                  <a16:creationId xmlns:a16="http://schemas.microsoft.com/office/drawing/2014/main" id="{0F4DA26B-A7FE-9DDF-21AB-D30A77ADA950}"/>
                </a:ext>
              </a:extLst>
            </p:cNvPr>
            <p:cNvSpPr/>
            <p:nvPr/>
          </p:nvSpPr>
          <p:spPr>
            <a:xfrm>
              <a:off x="5015323" y="3678238"/>
              <a:ext cx="1111871" cy="1048703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세종특별자치시">
              <a:extLst>
                <a:ext uri="{FF2B5EF4-FFF2-40B4-BE49-F238E27FC236}">
                  <a16:creationId xmlns:a16="http://schemas.microsoft.com/office/drawing/2014/main" id="{F0B1BAD7-C6A2-2248-1E4B-905F69BAB10D}"/>
                </a:ext>
              </a:extLst>
            </p:cNvPr>
            <p:cNvSpPr/>
            <p:nvPr/>
          </p:nvSpPr>
          <p:spPr>
            <a:xfrm>
              <a:off x="4650691" y="2928175"/>
              <a:ext cx="159462" cy="31199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대전광역시">
              <a:extLst>
                <a:ext uri="{FF2B5EF4-FFF2-40B4-BE49-F238E27FC236}">
                  <a16:creationId xmlns:a16="http://schemas.microsoft.com/office/drawing/2014/main" id="{27244E27-5E93-13D5-B733-BA60301DC684}"/>
                </a:ext>
              </a:extLst>
            </p:cNvPr>
            <p:cNvSpPr/>
            <p:nvPr/>
          </p:nvSpPr>
          <p:spPr>
            <a:xfrm>
              <a:off x="4786465" y="3160435"/>
              <a:ext cx="141552" cy="224749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충청북도">
              <a:extLst>
                <a:ext uri="{FF2B5EF4-FFF2-40B4-BE49-F238E27FC236}">
                  <a16:creationId xmlns:a16="http://schemas.microsoft.com/office/drawing/2014/main" id="{BCAEA77B-58B1-8ED8-EDE3-D1E27FF8A96F}"/>
                </a:ext>
              </a:extLst>
            </p:cNvPr>
            <p:cNvSpPr/>
            <p:nvPr/>
          </p:nvSpPr>
          <p:spPr>
            <a:xfrm>
              <a:off x="4750066" y="2493698"/>
              <a:ext cx="987588" cy="1073867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9" name="충청남도">
              <a:extLst>
                <a:ext uri="{FF2B5EF4-FFF2-40B4-BE49-F238E27FC236}">
                  <a16:creationId xmlns:a16="http://schemas.microsoft.com/office/drawing/2014/main" id="{2CC6FC2C-14FD-7FB7-757B-CB8DF733E79F}"/>
                </a:ext>
              </a:extLst>
            </p:cNvPr>
            <p:cNvSpPr/>
            <p:nvPr/>
          </p:nvSpPr>
          <p:spPr>
            <a:xfrm>
              <a:off x="3943510" y="2627739"/>
              <a:ext cx="1053838" cy="941752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" name="강원도">
              <a:extLst>
                <a:ext uri="{FF2B5EF4-FFF2-40B4-BE49-F238E27FC236}">
                  <a16:creationId xmlns:a16="http://schemas.microsoft.com/office/drawing/2014/main" id="{2871157F-FC74-BA0B-904D-B129EBB5B46E}"/>
                </a:ext>
              </a:extLst>
            </p:cNvPr>
            <p:cNvSpPr/>
            <p:nvPr/>
          </p:nvSpPr>
          <p:spPr>
            <a:xfrm>
              <a:off x="4567493" y="1231865"/>
              <a:ext cx="1767952" cy="1781819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1" name="경기도">
              <a:extLst>
                <a:ext uri="{FF2B5EF4-FFF2-40B4-BE49-F238E27FC236}">
                  <a16:creationId xmlns:a16="http://schemas.microsoft.com/office/drawing/2014/main" id="{95DDAC3F-C792-C9E6-1802-035DBAFE5DF0}"/>
                </a:ext>
              </a:extLst>
            </p:cNvPr>
            <p:cNvSpPr/>
            <p:nvPr/>
          </p:nvSpPr>
          <p:spPr>
            <a:xfrm>
              <a:off x="4240094" y="1606255"/>
              <a:ext cx="918642" cy="1167850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인천광역시">
              <a:extLst>
                <a:ext uri="{FF2B5EF4-FFF2-40B4-BE49-F238E27FC236}">
                  <a16:creationId xmlns:a16="http://schemas.microsoft.com/office/drawing/2014/main" id="{C3B0C0D4-F763-1707-D8E5-F8BAD3FB46C1}"/>
                </a:ext>
              </a:extLst>
            </p:cNvPr>
            <p:cNvSpPr/>
            <p:nvPr/>
          </p:nvSpPr>
          <p:spPr>
            <a:xfrm>
              <a:off x="4025254" y="1949831"/>
              <a:ext cx="392791" cy="391144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서울특별시">
              <a:extLst>
                <a:ext uri="{FF2B5EF4-FFF2-40B4-BE49-F238E27FC236}">
                  <a16:creationId xmlns:a16="http://schemas.microsoft.com/office/drawing/2014/main" id="{CF288551-D9C6-4533-9224-39390E926AB0}"/>
                </a:ext>
              </a:extLst>
            </p:cNvPr>
            <p:cNvSpPr/>
            <p:nvPr/>
          </p:nvSpPr>
          <p:spPr>
            <a:xfrm>
              <a:off x="4439230" y="2080598"/>
              <a:ext cx="264615" cy="2056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C242A4-1F00-1675-C2FD-6572839613DD}"/>
                </a:ext>
              </a:extLst>
            </p:cNvPr>
            <p:cNvSpPr/>
            <p:nvPr/>
          </p:nvSpPr>
          <p:spPr>
            <a:xfrm>
              <a:off x="2649530" y="2904171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9CE8358-F9DD-8EE9-78ED-23A3CD31F63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359" y="3075398"/>
              <a:ext cx="1000063" cy="3376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73A6DB1-37B7-5C5D-2088-D87B19904BA3}"/>
                </a:ext>
              </a:extLst>
            </p:cNvPr>
            <p:cNvSpPr/>
            <p:nvPr/>
          </p:nvSpPr>
          <p:spPr>
            <a:xfrm>
              <a:off x="2588125" y="221479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006949-3C03-8FB7-E4B1-C520FF259F2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176" y="2394798"/>
              <a:ext cx="1062313" cy="9294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41888A9-C4A3-5F5B-4BAD-56F900EE3EF2}"/>
                </a:ext>
              </a:extLst>
            </p:cNvPr>
            <p:cNvSpPr/>
            <p:nvPr/>
          </p:nvSpPr>
          <p:spPr>
            <a:xfrm>
              <a:off x="2709933" y="1473875"/>
              <a:ext cx="1286449" cy="3600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F27E35-260B-0613-AFB7-95FF47071FC5}"/>
                </a:ext>
              </a:extLst>
            </p:cNvPr>
            <p:cNvCxnSpPr>
              <a:cxnSpLocks/>
            </p:cNvCxnSpPr>
            <p:nvPr/>
          </p:nvCxnSpPr>
          <p:spPr>
            <a:xfrm>
              <a:off x="3984339" y="1729724"/>
              <a:ext cx="592490" cy="47368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7726260" y="840157"/>
            <a:ext cx="24062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구매금액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/>
        </p:nvGraphicFramePr>
        <p:xfrm>
          <a:off x="6316172" y="1188187"/>
          <a:ext cx="5102985" cy="1139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468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128657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57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38106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1180869300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13241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36013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1103902050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3818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33621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1022070930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9657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10221880" y="2308461"/>
            <a:ext cx="1272001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9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8B7F0D-3299-B981-AB74-05169FBF4770}"/>
              </a:ext>
            </a:extLst>
          </p:cNvPr>
          <p:cNvGrpSpPr/>
          <p:nvPr/>
        </p:nvGrpSpPr>
        <p:grpSpPr>
          <a:xfrm>
            <a:off x="6456196" y="2573331"/>
            <a:ext cx="1573211" cy="1561827"/>
            <a:chOff x="6300207" y="2732129"/>
            <a:chExt cx="2191691" cy="2126809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79E7EB99-D2FF-425A-70DE-C6DDC7E4DAFD}"/>
                </a:ext>
              </a:extLst>
            </p:cNvPr>
            <p:cNvGraphicFramePr/>
            <p:nvPr/>
          </p:nvGraphicFramePr>
          <p:xfrm>
            <a:off x="6300207" y="2732129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7BFC0-ECCC-7601-7A95-8B8BDE59D9B1}"/>
                </a:ext>
              </a:extLst>
            </p:cNvPr>
            <p:cNvSpPr txBox="1"/>
            <p:nvPr/>
          </p:nvSpPr>
          <p:spPr>
            <a:xfrm>
              <a:off x="7350438" y="3674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50.7%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47FF0-8AE8-29ED-5FB7-DEACBBD3F8E5}"/>
                </a:ext>
              </a:extLst>
            </p:cNvPr>
            <p:cNvSpPr txBox="1"/>
            <p:nvPr/>
          </p:nvSpPr>
          <p:spPr>
            <a:xfrm>
              <a:off x="7324878" y="3431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C00545-4842-F635-8795-C5429B322297}"/>
                </a:ext>
              </a:extLst>
            </p:cNvPr>
            <p:cNvSpPr txBox="1"/>
            <p:nvPr/>
          </p:nvSpPr>
          <p:spPr>
            <a:xfrm>
              <a:off x="6417180" y="3740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38.9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B89708-CFC3-CEB4-1349-38AC5521FD6A}"/>
                </a:ext>
              </a:extLst>
            </p:cNvPr>
            <p:cNvSpPr txBox="1"/>
            <p:nvPr/>
          </p:nvSpPr>
          <p:spPr>
            <a:xfrm>
              <a:off x="6471849" y="3530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5F3F96C-D575-DC90-5DAC-27BF50C68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/>
          <a:stretch/>
        </p:blipFill>
        <p:spPr>
          <a:xfrm>
            <a:off x="523856" y="1176372"/>
            <a:ext cx="5359968" cy="174080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F7561F-BFBB-4360-9FB1-AF1D8605410A}"/>
              </a:ext>
            </a:extLst>
          </p:cNvPr>
          <p:cNvSpPr/>
          <p:nvPr/>
        </p:nvSpPr>
        <p:spPr>
          <a:xfrm>
            <a:off x="1276442" y="2739151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07837F-7966-F98F-5507-0795653AE953}"/>
              </a:ext>
            </a:extLst>
          </p:cNvPr>
          <p:cNvSpPr/>
          <p:nvPr/>
        </p:nvSpPr>
        <p:spPr>
          <a:xfrm>
            <a:off x="2218922" y="2727233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EC9D67-8D66-D3A0-6872-A4FCE455DFEE}"/>
              </a:ext>
            </a:extLst>
          </p:cNvPr>
          <p:cNvSpPr/>
          <p:nvPr/>
        </p:nvSpPr>
        <p:spPr>
          <a:xfrm>
            <a:off x="3191987" y="2733127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10E3250-29AE-4BA5-19AD-961AB45F16C0}"/>
              </a:ext>
            </a:extLst>
          </p:cNvPr>
          <p:cNvSpPr/>
          <p:nvPr/>
        </p:nvSpPr>
        <p:spPr>
          <a:xfrm>
            <a:off x="4150021" y="2733126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2CD2D0-4BED-6A7D-2F67-5F01C607DA56}"/>
              </a:ext>
            </a:extLst>
          </p:cNvPr>
          <p:cNvSpPr/>
          <p:nvPr/>
        </p:nvSpPr>
        <p:spPr>
          <a:xfrm>
            <a:off x="5123086" y="2735558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6208365" y="5622796"/>
            <a:ext cx="3326772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배송기간이 짧은 경우와 그렇지 않은 경우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고객의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재구매율에는 변화가 없다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EB461FF-1E00-25D2-2B40-C715C18BAC5C}"/>
              </a:ext>
            </a:extLst>
          </p:cNvPr>
          <p:cNvGrpSpPr/>
          <p:nvPr/>
        </p:nvGrpSpPr>
        <p:grpSpPr>
          <a:xfrm>
            <a:off x="6507581" y="4155135"/>
            <a:ext cx="1573211" cy="1561827"/>
            <a:chOff x="6202207" y="2508892"/>
            <a:chExt cx="2191691" cy="2126809"/>
          </a:xfrm>
        </p:grpSpPr>
        <p:graphicFrame>
          <p:nvGraphicFramePr>
            <p:cNvPr id="72" name="차트 71">
              <a:extLst>
                <a:ext uri="{FF2B5EF4-FFF2-40B4-BE49-F238E27FC236}">
                  <a16:creationId xmlns:a16="http://schemas.microsoft.com/office/drawing/2014/main" id="{5B588DAE-F9E1-088B-6F56-31E02AF71F29}"/>
                </a:ext>
              </a:extLst>
            </p:cNvPr>
            <p:cNvGraphicFramePr/>
            <p:nvPr/>
          </p:nvGraphicFramePr>
          <p:xfrm>
            <a:off x="6202207" y="2508892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7B86F8-9C04-2467-CD1C-8C8163BFD84D}"/>
                </a:ext>
              </a:extLst>
            </p:cNvPr>
            <p:cNvSpPr txBox="1"/>
            <p:nvPr/>
          </p:nvSpPr>
          <p:spPr>
            <a:xfrm>
              <a:off x="7350438" y="3527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51.0%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7C0AD6-B6F3-340A-2814-2A50B214FE95}"/>
                </a:ext>
              </a:extLst>
            </p:cNvPr>
            <p:cNvSpPr txBox="1"/>
            <p:nvPr/>
          </p:nvSpPr>
          <p:spPr>
            <a:xfrm>
              <a:off x="7324878" y="3284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C628B5-2D6C-5358-C4AB-19F14A9DE268}"/>
                </a:ext>
              </a:extLst>
            </p:cNvPr>
            <p:cNvSpPr txBox="1"/>
            <p:nvPr/>
          </p:nvSpPr>
          <p:spPr>
            <a:xfrm>
              <a:off x="6417180" y="3593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38.6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7FFCCD-F1BD-A0F8-3A49-13EAF65FB760}"/>
                </a:ext>
              </a:extLst>
            </p:cNvPr>
            <p:cNvSpPr txBox="1"/>
            <p:nvPr/>
          </p:nvSpPr>
          <p:spPr>
            <a:xfrm>
              <a:off x="6471849" y="3383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590651-8FCA-DBE0-8C7F-458CC0E4B0D5}"/>
              </a:ext>
            </a:extLst>
          </p:cNvPr>
          <p:cNvSpPr txBox="1"/>
          <p:nvPr/>
        </p:nvSpPr>
        <p:spPr>
          <a:xfrm>
            <a:off x="6568216" y="2398889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2~3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6AE8DE-F625-2EC3-9BD8-44C9317400CD}"/>
              </a:ext>
            </a:extLst>
          </p:cNvPr>
          <p:cNvSpPr txBox="1"/>
          <p:nvPr/>
        </p:nvSpPr>
        <p:spPr>
          <a:xfrm>
            <a:off x="6650806" y="4026722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4~5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214B5C9D-DCD0-4888-DC83-C50DFD5A0844}"/>
              </a:ext>
            </a:extLst>
          </p:cNvPr>
          <p:cNvSpPr txBox="1"/>
          <p:nvPr/>
        </p:nvSpPr>
        <p:spPr>
          <a:xfrm>
            <a:off x="8029407" y="-21039"/>
            <a:ext cx="3663158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2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2" name="그림 81" descr="테이블이(가) 표시된 사진&#10;&#10;자동 생성된 설명">
            <a:extLst>
              <a:ext uri="{FF2B5EF4-FFF2-40B4-BE49-F238E27FC236}">
                <a16:creationId xmlns:a16="http://schemas.microsoft.com/office/drawing/2014/main" id="{5432F20A-7461-8B9B-ED42-A7081E3BD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24" y="4045721"/>
            <a:ext cx="5391156" cy="1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FB66F3-59C9-BD0C-5881-293CD9427B11}"/>
              </a:ext>
            </a:extLst>
          </p:cNvPr>
          <p:cNvSpPr/>
          <p:nvPr/>
        </p:nvSpPr>
        <p:spPr>
          <a:xfrm>
            <a:off x="338760" y="1259543"/>
            <a:ext cx="11378900" cy="2410214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E800E-F775-81F8-A002-A3FC47174A41}"/>
              </a:ext>
            </a:extLst>
          </p:cNvPr>
          <p:cNvSpPr txBox="1"/>
          <p:nvPr/>
        </p:nvSpPr>
        <p:spPr>
          <a:xfrm>
            <a:off x="338760" y="568584"/>
            <a:ext cx="1137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유입된 신규고객을 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71.8%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네이버블로그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유입되며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 중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ㅇㅇ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인원은 프로모션 기간 이내로 유입된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프로모션 적합한 시기 설정이 필요함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9FE33-C51E-2991-6B91-BD1BD64D4EC3}"/>
              </a:ext>
            </a:extLst>
          </p:cNvPr>
          <p:cNvSpPr txBox="1"/>
          <p:nvPr/>
        </p:nvSpPr>
        <p:spPr>
          <a:xfrm>
            <a:off x="399462" y="3741106"/>
            <a:ext cx="11378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4F33DA-6ACB-4725-2783-744A5CDA30B3}"/>
              </a:ext>
            </a:extLst>
          </p:cNvPr>
          <p:cNvSpPr/>
          <p:nvPr/>
        </p:nvSpPr>
        <p:spPr>
          <a:xfrm>
            <a:off x="338760" y="4393350"/>
            <a:ext cx="11378900" cy="2007756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8FE736-0B89-F02F-28BF-6F1A95A1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2" y="1282563"/>
            <a:ext cx="2311012" cy="22628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725D55-F3FB-BFDC-78B2-DB845F14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28" y="1374098"/>
            <a:ext cx="2665794" cy="218110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A21FF22-FCC1-1248-85A7-E80DE6E2B09F}"/>
              </a:ext>
            </a:extLst>
          </p:cNvPr>
          <p:cNvCxnSpPr>
            <a:cxnSpLocks/>
          </p:cNvCxnSpPr>
          <p:nvPr/>
        </p:nvCxnSpPr>
        <p:spPr>
          <a:xfrm>
            <a:off x="5788580" y="1418092"/>
            <a:ext cx="0" cy="20931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AD8985F-C3E2-1EFA-4697-1AB64E66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103" y="1834320"/>
            <a:ext cx="2936536" cy="11871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DA83F8-D912-2C15-1845-B1C64D445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440" y="2060154"/>
            <a:ext cx="2865216" cy="66772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74B954-AD58-26DF-CD2C-7A0F0C5ABEB3}"/>
              </a:ext>
            </a:extLst>
          </p:cNvPr>
          <p:cNvGrpSpPr/>
          <p:nvPr/>
        </p:nvGrpSpPr>
        <p:grpSpPr>
          <a:xfrm>
            <a:off x="399462" y="4541854"/>
            <a:ext cx="4785487" cy="1717915"/>
            <a:chOff x="399462" y="410920"/>
            <a:chExt cx="10259656" cy="58488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CAFD7D-71D5-332A-94EE-4FE5620F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62" y="410920"/>
              <a:ext cx="10259656" cy="5848850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6190CB3-B23A-A717-5C04-D32F93D1D1F6}"/>
                </a:ext>
              </a:extLst>
            </p:cNvPr>
            <p:cNvCxnSpPr/>
            <p:nvPr/>
          </p:nvCxnSpPr>
          <p:spPr>
            <a:xfrm>
              <a:off x="1095046" y="3344232"/>
              <a:ext cx="9387068" cy="0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CA8B4A-0F78-025E-8187-4DFBB0CAA8E2}"/>
                </a:ext>
              </a:extLst>
            </p:cNvPr>
            <p:cNvCxnSpPr>
              <a:cxnSpLocks/>
            </p:cNvCxnSpPr>
            <p:nvPr/>
          </p:nvCxnSpPr>
          <p:spPr>
            <a:xfrm>
              <a:off x="5571287" y="3362515"/>
              <a:ext cx="0" cy="1971485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6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 분석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293491" y="542284"/>
            <a:ext cx="1142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고객을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통해 층별화 하여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그룹으로 분류할 수 있었고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고객등급별 차별화된 제품 추천 전략이 필요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416284" y="4364630"/>
            <a:ext cx="11378900" cy="2058411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6" name="표 24">
            <a:extLst>
              <a:ext uri="{FF2B5EF4-FFF2-40B4-BE49-F238E27FC236}">
                <a16:creationId xmlns:a16="http://schemas.microsoft.com/office/drawing/2014/main" id="{BBB2B834-C2F5-79C4-5317-A668A131AB92}"/>
              </a:ext>
            </a:extLst>
          </p:cNvPr>
          <p:cNvGraphicFramePr>
            <a:graphicFrameLocks noGrp="1"/>
          </p:cNvGraphicFramePr>
          <p:nvPr/>
        </p:nvGraphicFramePr>
        <p:xfrm>
          <a:off x="6386388" y="1268339"/>
          <a:ext cx="5080496" cy="216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648">
                  <a:extLst>
                    <a:ext uri="{9D8B030D-6E8A-4147-A177-3AD203B41FA5}">
                      <a16:colId xmlns:a16="http://schemas.microsoft.com/office/drawing/2014/main" val="2209169623"/>
                    </a:ext>
                  </a:extLst>
                </a:gridCol>
                <a:gridCol w="4314848">
                  <a:extLst>
                    <a:ext uri="{9D8B030D-6E8A-4147-A177-3AD203B41FA5}">
                      <a16:colId xmlns:a16="http://schemas.microsoft.com/office/drawing/2014/main" val="4094192360"/>
                    </a:ext>
                  </a:extLst>
                </a:gridCol>
              </a:tblGrid>
              <a:tr h="1083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278184"/>
                  </a:ext>
                </a:extLst>
              </a:tr>
              <a:tr h="1083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86978"/>
                  </a:ext>
                </a:extLst>
              </a:tr>
            </a:tbl>
          </a:graphicData>
        </a:graphic>
      </p:graphicFrame>
      <p:sp>
        <p:nvSpPr>
          <p:cNvPr id="28" name="TextShape 1">
            <a:extLst>
              <a:ext uri="{FF2B5EF4-FFF2-40B4-BE49-F238E27FC236}">
                <a16:creationId xmlns:a16="http://schemas.microsoft.com/office/drawing/2014/main" id="{443D9ABE-7F49-3FFB-C5E6-E48654DE43D8}"/>
              </a:ext>
            </a:extLst>
          </p:cNvPr>
          <p:cNvSpPr txBox="1"/>
          <p:nvPr/>
        </p:nvSpPr>
        <p:spPr>
          <a:xfrm>
            <a:off x="1398517" y="1190487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특성에 따른 마케팅 전략의 필요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graphicFrame>
        <p:nvGraphicFramePr>
          <p:cNvPr id="29" name="다이어그램 28">
            <a:extLst>
              <a:ext uri="{FF2B5EF4-FFF2-40B4-BE49-F238E27FC236}">
                <a16:creationId xmlns:a16="http://schemas.microsoft.com/office/drawing/2014/main" id="{3555D05A-5FFC-E0C3-1B57-87A57D9A55B4}"/>
              </a:ext>
            </a:extLst>
          </p:cNvPr>
          <p:cNvGraphicFramePr/>
          <p:nvPr/>
        </p:nvGraphicFramePr>
        <p:xfrm>
          <a:off x="270734" y="1696347"/>
          <a:ext cx="3076930" cy="1770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31C1C9-8FB6-1C35-8137-81DD6370B9F5}"/>
              </a:ext>
            </a:extLst>
          </p:cNvPr>
          <p:cNvSpPr txBox="1"/>
          <p:nvPr/>
        </p:nvSpPr>
        <p:spPr>
          <a:xfrm>
            <a:off x="3596100" y="1787705"/>
            <a:ext cx="2091823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최근 구매일이 언제인가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F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자주 구매하였는가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많은 금액을 썼는가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BC27EA-4B9F-2197-2C02-018FFF62F4C3}"/>
              </a:ext>
            </a:extLst>
          </p:cNvPr>
          <p:cNvCxnSpPr>
            <a:cxnSpLocks/>
          </p:cNvCxnSpPr>
          <p:nvPr/>
        </p:nvCxnSpPr>
        <p:spPr>
          <a:xfrm flipH="1">
            <a:off x="1753005" y="1998721"/>
            <a:ext cx="674248" cy="64944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81A05E0-5204-55B4-CC6C-7232EBEFC028}"/>
              </a:ext>
            </a:extLst>
          </p:cNvPr>
          <p:cNvCxnSpPr>
            <a:cxnSpLocks/>
          </p:cNvCxnSpPr>
          <p:nvPr/>
        </p:nvCxnSpPr>
        <p:spPr>
          <a:xfrm flipV="1">
            <a:off x="2427253" y="1987443"/>
            <a:ext cx="248192" cy="1025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EBA8610-BD9B-2EC8-21F6-3DC185A82E08}"/>
              </a:ext>
            </a:extLst>
          </p:cNvPr>
          <p:cNvSpPr txBox="1"/>
          <p:nvPr/>
        </p:nvSpPr>
        <p:spPr>
          <a:xfrm>
            <a:off x="2507687" y="1729110"/>
            <a:ext cx="1256956" cy="487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C4649D6-E17E-E0D3-6BFA-9338E9DB2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63" y="2481554"/>
            <a:ext cx="4141960" cy="9305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E10975D-AFC4-23FD-5C38-C138B7A5A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663" y="1385391"/>
            <a:ext cx="4141960" cy="930532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3B2991-CA5C-5E8B-B6B2-D1C36B6045D7}"/>
              </a:ext>
            </a:extLst>
          </p:cNvPr>
          <p:cNvCxnSpPr>
            <a:cxnSpLocks/>
          </p:cNvCxnSpPr>
          <p:nvPr/>
        </p:nvCxnSpPr>
        <p:spPr>
          <a:xfrm>
            <a:off x="6170361" y="1447141"/>
            <a:ext cx="0" cy="1874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26">
            <a:extLst>
              <a:ext uri="{FF2B5EF4-FFF2-40B4-BE49-F238E27FC236}">
                <a16:creationId xmlns:a16="http://schemas.microsoft.com/office/drawing/2014/main" id="{19681731-CA37-2A7C-CEBE-58FE99635929}"/>
              </a:ext>
            </a:extLst>
          </p:cNvPr>
          <p:cNvGraphicFramePr>
            <a:graphicFrameLocks noGrp="1"/>
          </p:cNvGraphicFramePr>
          <p:nvPr/>
        </p:nvGraphicFramePr>
        <p:xfrm>
          <a:off x="3112980" y="2703146"/>
          <a:ext cx="246618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092">
                  <a:extLst>
                    <a:ext uri="{9D8B030D-6E8A-4147-A177-3AD203B41FA5}">
                      <a16:colId xmlns:a16="http://schemas.microsoft.com/office/drawing/2014/main" val="2871060190"/>
                    </a:ext>
                  </a:extLst>
                </a:gridCol>
                <a:gridCol w="1233092">
                  <a:extLst>
                    <a:ext uri="{9D8B030D-6E8A-4147-A177-3AD203B41FA5}">
                      <a16:colId xmlns:a16="http://schemas.microsoft.com/office/drawing/2014/main" val="3061688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 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73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Diamond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6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3~5</a:t>
                      </a:r>
                      <a:r>
                        <a:rPr lang="ko-KR" altLang="en-US" sz="1000" dirty="0"/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95339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B0493D-CCC1-534E-959F-648A23E07626}"/>
              </a:ext>
            </a:extLst>
          </p:cNvPr>
          <p:cNvSpPr/>
          <p:nvPr/>
        </p:nvSpPr>
        <p:spPr>
          <a:xfrm>
            <a:off x="416284" y="1123046"/>
            <a:ext cx="11378900" cy="2514000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CE864B-F55C-F6B2-8025-DAEC9FDF26D4}"/>
              </a:ext>
            </a:extLst>
          </p:cNvPr>
          <p:cNvSpPr txBox="1"/>
          <p:nvPr/>
        </p:nvSpPr>
        <p:spPr>
          <a:xfrm>
            <a:off x="338760" y="3712917"/>
            <a:ext cx="11383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 방식을 위해 이용 고객 군집화 분석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군집으로 분류되는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(association rule)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통해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군집별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구매 물품 추이를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고객 맞춤 물품 추천 방식 도입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EC75B7-F11C-7503-9D74-79BA1C577F3B}"/>
              </a:ext>
            </a:extLst>
          </p:cNvPr>
          <p:cNvSpPr/>
          <p:nvPr/>
        </p:nvSpPr>
        <p:spPr>
          <a:xfrm>
            <a:off x="763929" y="4701260"/>
            <a:ext cx="5058137" cy="1329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고객 맞춤형 물품</a:t>
            </a:r>
            <a:r>
              <a:rPr lang="en-US" altLang="ko-KR" dirty="0">
                <a:solidFill>
                  <a:schemeClr val="tx1"/>
                </a:solidFill>
              </a:rPr>
              <a:t>(Y)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= f(</a:t>
            </a:r>
            <a:r>
              <a:rPr lang="ko-KR" altLang="en-US" dirty="0">
                <a:solidFill>
                  <a:schemeClr val="tx1"/>
                </a:solidFill>
              </a:rPr>
              <a:t>고객 개인정보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첫 구매 관련 정보</a:t>
            </a:r>
            <a:r>
              <a:rPr lang="en-US" altLang="ko-KR" dirty="0">
                <a:solidFill>
                  <a:schemeClr val="tx1"/>
                </a:solidFill>
              </a:rPr>
              <a:t>*)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344F52-DC4B-A097-82E8-8B0403E928DA}"/>
              </a:ext>
            </a:extLst>
          </p:cNvPr>
          <p:cNvSpPr/>
          <p:nvPr/>
        </p:nvSpPr>
        <p:spPr>
          <a:xfrm>
            <a:off x="6300486" y="4701260"/>
            <a:ext cx="5058137" cy="1329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군집 별 물품 구매 추이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75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029923D-11A3-30A6-A5FF-174A130477B5}"/>
              </a:ext>
            </a:extLst>
          </p:cNvPr>
          <p:cNvSpPr/>
          <p:nvPr/>
        </p:nvSpPr>
        <p:spPr>
          <a:xfrm>
            <a:off x="385027" y="533560"/>
            <a:ext cx="11421946" cy="4798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 상품의 특성을 분석한 결과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기저귀는 전체 매출의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있음을 확인</a:t>
            </a:r>
            <a:endParaRPr lang="en-US" altLang="ko-KR" sz="14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주력 상품인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기저귀를 각 단계 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~7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별로 세분화하여 추천할 필요가 있음</a:t>
            </a:r>
            <a:endParaRPr lang="en-US" sz="1400" strike="noStrike" spc="-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787379E-3862-286D-567F-7442C2807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75876"/>
              </p:ext>
            </p:extLst>
          </p:nvPr>
        </p:nvGraphicFramePr>
        <p:xfrm>
          <a:off x="538963" y="1281589"/>
          <a:ext cx="5907060" cy="122310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45337">
                  <a:extLst>
                    <a:ext uri="{9D8B030D-6E8A-4147-A177-3AD203B41FA5}">
                      <a16:colId xmlns:a16="http://schemas.microsoft.com/office/drawing/2014/main" val="590734874"/>
                    </a:ext>
                  </a:extLst>
                </a:gridCol>
                <a:gridCol w="4661723">
                  <a:extLst>
                    <a:ext uri="{9D8B030D-6E8A-4147-A177-3AD203B41FA5}">
                      <a16:colId xmlns:a16="http://schemas.microsoft.com/office/drawing/2014/main" val="1644915982"/>
                    </a:ext>
                  </a:extLst>
                </a:gridCol>
              </a:tblGrid>
              <a:tr h="1223101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spc="-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구매 물품 </a:t>
                      </a:r>
                      <a:r>
                        <a:rPr lang="en-US" altLang="ko-KR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TOP5</a:t>
                      </a:r>
                      <a:r>
                        <a:rPr lang="ko-KR" altLang="en-US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824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7A7A3E15-1BF8-7E20-6CDB-CEF3A347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16" y="1358920"/>
            <a:ext cx="4368800" cy="107746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F9B37-3BE0-6F51-81B6-0F6C4458705E}"/>
              </a:ext>
            </a:extLst>
          </p:cNvPr>
          <p:cNvSpPr/>
          <p:nvPr/>
        </p:nvSpPr>
        <p:spPr>
          <a:xfrm>
            <a:off x="338760" y="1084616"/>
            <a:ext cx="11461721" cy="2636884"/>
          </a:xfrm>
          <a:prstGeom prst="roundRect">
            <a:avLst>
              <a:gd name="adj" fmla="val 820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0967B189-BC77-D950-1955-E10EA8A42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21527"/>
              </p:ext>
            </p:extLst>
          </p:nvPr>
        </p:nvGraphicFramePr>
        <p:xfrm>
          <a:off x="7010399" y="1348756"/>
          <a:ext cx="43586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1237491243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874629144"/>
                    </a:ext>
                  </a:extLst>
                </a:gridCol>
              </a:tblGrid>
              <a:tr h="2443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신규고객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230334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기저귀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723455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이벤트상품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54622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수유용품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673086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생리대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59293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827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FC5A470-6DF3-8FAA-6B1B-79D39F1D814B}"/>
              </a:ext>
            </a:extLst>
          </p:cNvPr>
          <p:cNvSpPr txBox="1"/>
          <p:nvPr/>
        </p:nvSpPr>
        <p:spPr>
          <a:xfrm>
            <a:off x="6918397" y="3109521"/>
            <a:ext cx="4358640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고객들의 첫 구매 물품은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상품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다음은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수유용품</a:t>
            </a:r>
            <a:r>
              <a:rPr lang="en-US" altLang="ko-KR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 </a:t>
            </a:r>
            <a:r>
              <a:rPr lang="en-US" altLang="ko-KR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생리대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순이다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5FF1A4-436A-8EC1-6AAE-E00CA5FC7DF8}"/>
              </a:ext>
            </a:extLst>
          </p:cNvPr>
          <p:cNvCxnSpPr>
            <a:cxnSpLocks/>
          </p:cNvCxnSpPr>
          <p:nvPr/>
        </p:nvCxnSpPr>
        <p:spPr>
          <a:xfrm>
            <a:off x="6714557" y="1422244"/>
            <a:ext cx="0" cy="20931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stomShape 4">
            <a:extLst>
              <a:ext uri="{FF2B5EF4-FFF2-40B4-BE49-F238E27FC236}">
                <a16:creationId xmlns:a16="http://schemas.microsoft.com/office/drawing/2014/main" id="{645247D1-0E9B-D98B-14FA-3576E33A4AD9}"/>
              </a:ext>
            </a:extLst>
          </p:cNvPr>
          <p:cNvSpPr/>
          <p:nvPr/>
        </p:nvSpPr>
        <p:spPr>
          <a:xfrm>
            <a:off x="338760" y="3778594"/>
            <a:ext cx="11685053" cy="4798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상품인 기저귀 상품을 고객의 자녀 </a:t>
            </a:r>
            <a:r>
              <a:rPr lang="ko-KR" altLang="en-US" sz="14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별로 분석하여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 </a:t>
            </a:r>
            <a:r>
              <a:rPr lang="ko-KR" altLang="en-US" sz="14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월령에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따른 고객의 구매 시기를 단계별로 파악 </a:t>
            </a:r>
            <a:endParaRPr lang="en-US" altLang="ko-KR" sz="14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자녀 </a:t>
            </a:r>
            <a:r>
              <a:rPr lang="ko-KR" altLang="en-US" sz="1400" spc="-1" dirty="0" err="1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월령에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맞는 기저귀 및 유아 상품 추천이 필요 </a:t>
            </a:r>
            <a:endParaRPr lang="en-US" sz="1400" strike="noStrike" spc="-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9231FE6-FAA7-4B86-C901-8119417126DC}"/>
              </a:ext>
            </a:extLst>
          </p:cNvPr>
          <p:cNvSpPr/>
          <p:nvPr/>
        </p:nvSpPr>
        <p:spPr>
          <a:xfrm>
            <a:off x="338760" y="4315584"/>
            <a:ext cx="11461721" cy="208552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FA39BC6-F721-D099-83FE-D7FC4013F752}"/>
              </a:ext>
            </a:extLst>
          </p:cNvPr>
          <p:cNvGrpSpPr/>
          <p:nvPr/>
        </p:nvGrpSpPr>
        <p:grpSpPr>
          <a:xfrm>
            <a:off x="647696" y="4602480"/>
            <a:ext cx="5907060" cy="1674730"/>
            <a:chOff x="365318" y="1126813"/>
            <a:chExt cx="7628955" cy="403795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FAECBC5-BC1F-D625-5FF6-FC766329B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42"/>
            <a:stretch/>
          </p:blipFill>
          <p:spPr>
            <a:xfrm>
              <a:off x="365318" y="1268027"/>
              <a:ext cx="7628955" cy="3896742"/>
            </a:xfrm>
            <a:prstGeom prst="rect">
              <a:avLst/>
            </a:prstGeom>
          </p:spPr>
        </p:pic>
        <p:sp>
          <p:nvSpPr>
            <p:cNvPr id="42" name="TextShape 10">
              <a:extLst>
                <a:ext uri="{FF2B5EF4-FFF2-40B4-BE49-F238E27FC236}">
                  <a16:creationId xmlns:a16="http://schemas.microsoft.com/office/drawing/2014/main" id="{43504C39-9668-6D34-35DD-7FBC6F5631FB}"/>
                </a:ext>
              </a:extLst>
            </p:cNvPr>
            <p:cNvSpPr txBox="1"/>
            <p:nvPr/>
          </p:nvSpPr>
          <p:spPr>
            <a:xfrm>
              <a:off x="810398" y="1126813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</a:t>
              </a:r>
              <a:r>
                <a:rPr lang="ko-KR" altLang="en-US" sz="11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3" name="TextShape 10">
              <a:extLst>
                <a:ext uri="{FF2B5EF4-FFF2-40B4-BE49-F238E27FC236}">
                  <a16:creationId xmlns:a16="http://schemas.microsoft.com/office/drawing/2014/main" id="{6CBE7CE2-11BE-AC92-C7C0-E1EC74D48AE5}"/>
                </a:ext>
              </a:extLst>
            </p:cNvPr>
            <p:cNvSpPr txBox="1"/>
            <p:nvPr/>
          </p:nvSpPr>
          <p:spPr>
            <a:xfrm>
              <a:off x="1623198" y="128753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</a:t>
              </a:r>
              <a:r>
                <a:rPr lang="ko-KR" altLang="en-US" sz="1100" b="0" strike="noStrike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4" name="TextShape 10">
              <a:extLst>
                <a:ext uri="{FF2B5EF4-FFF2-40B4-BE49-F238E27FC236}">
                  <a16:creationId xmlns:a16="http://schemas.microsoft.com/office/drawing/2014/main" id="{64F7A6D5-8AC3-671C-867E-2932D524AD43}"/>
                </a:ext>
              </a:extLst>
            </p:cNvPr>
            <p:cNvSpPr txBox="1"/>
            <p:nvPr/>
          </p:nvSpPr>
          <p:spPr>
            <a:xfrm>
              <a:off x="2730639" y="1789397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</a:t>
              </a:r>
              <a:r>
                <a:rPr lang="ko-KR" altLang="en-US" sz="11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5" name="TextShape 10">
              <a:extLst>
                <a:ext uri="{FF2B5EF4-FFF2-40B4-BE49-F238E27FC236}">
                  <a16:creationId xmlns:a16="http://schemas.microsoft.com/office/drawing/2014/main" id="{ABB16B85-9AD3-32FA-5680-F34984AC0D45}"/>
                </a:ext>
              </a:extLst>
            </p:cNvPr>
            <p:cNvSpPr txBox="1"/>
            <p:nvPr/>
          </p:nvSpPr>
          <p:spPr>
            <a:xfrm>
              <a:off x="3261499" y="312141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</a:t>
              </a:r>
              <a:r>
                <a:rPr lang="ko-KR" altLang="en-US" sz="11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6" name="TextShape 10">
              <a:extLst>
                <a:ext uri="{FF2B5EF4-FFF2-40B4-BE49-F238E27FC236}">
                  <a16:creationId xmlns:a16="http://schemas.microsoft.com/office/drawing/2014/main" id="{3ED8E066-102A-527D-4483-3B3EEEE4FAFF}"/>
                </a:ext>
              </a:extLst>
            </p:cNvPr>
            <p:cNvSpPr txBox="1"/>
            <p:nvPr/>
          </p:nvSpPr>
          <p:spPr>
            <a:xfrm>
              <a:off x="6012176" y="2848981"/>
              <a:ext cx="681047" cy="3952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spc="-1" dirty="0">
                  <a:solidFill>
                    <a:srgbClr val="CCCC5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티슈</a:t>
              </a:r>
              <a:endParaRPr lang="en-US" sz="1100" b="0" strike="noStrike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7" name="TextShape 10">
              <a:extLst>
                <a:ext uri="{FF2B5EF4-FFF2-40B4-BE49-F238E27FC236}">
                  <a16:creationId xmlns:a16="http://schemas.microsoft.com/office/drawing/2014/main" id="{DE7D509E-C34D-AD72-74D3-CA6F5D3BB4C7}"/>
                </a:ext>
              </a:extLst>
            </p:cNvPr>
            <p:cNvSpPr txBox="1"/>
            <p:nvPr/>
          </p:nvSpPr>
          <p:spPr>
            <a:xfrm>
              <a:off x="486257" y="2082209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</a:t>
              </a:r>
              <a:r>
                <a:rPr lang="ko-KR" altLang="en-US" sz="11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45F60F7-8086-188B-F3E4-EEFD1E0544CD}"/>
              </a:ext>
            </a:extLst>
          </p:cNvPr>
          <p:cNvSpPr txBox="1"/>
          <p:nvPr/>
        </p:nvSpPr>
        <p:spPr>
          <a:xfrm>
            <a:off x="6863692" y="5362552"/>
            <a:ext cx="4779971" cy="10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05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</a:t>
            </a:r>
            <a:endParaRPr lang="en-US" altLang="ko-KR" sz="105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</a:t>
            </a:r>
            <a:endParaRPr lang="en-US" altLang="ko-KR" sz="105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E7D98244-BBC5-B00A-FDCD-F2731CD73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98647"/>
              </p:ext>
            </p:extLst>
          </p:nvPr>
        </p:nvGraphicFramePr>
        <p:xfrm>
          <a:off x="7010400" y="4542207"/>
          <a:ext cx="4440262" cy="88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131">
                  <a:extLst>
                    <a:ext uri="{9D8B030D-6E8A-4147-A177-3AD203B41FA5}">
                      <a16:colId xmlns:a16="http://schemas.microsoft.com/office/drawing/2014/main" val="4287038647"/>
                    </a:ext>
                  </a:extLst>
                </a:gridCol>
                <a:gridCol w="2220131">
                  <a:extLst>
                    <a:ext uri="{9D8B030D-6E8A-4147-A177-3AD203B41FA5}">
                      <a16:colId xmlns:a16="http://schemas.microsoft.com/office/drawing/2014/main" val="3877388398"/>
                    </a:ext>
                  </a:extLst>
                </a:gridCol>
              </a:tblGrid>
              <a:tr h="443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59944"/>
                  </a:ext>
                </a:extLst>
              </a:tr>
              <a:tr h="443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58334"/>
                  </a:ext>
                </a:extLst>
              </a:tr>
            </a:tbl>
          </a:graphicData>
        </a:graphic>
      </p:graphicFrame>
      <p:sp>
        <p:nvSpPr>
          <p:cNvPr id="52" name="TextShape 1">
            <a:extLst>
              <a:ext uri="{FF2B5EF4-FFF2-40B4-BE49-F238E27FC236}">
                <a16:creationId xmlns:a16="http://schemas.microsoft.com/office/drawing/2014/main" id="{8BA03DD3-4ED0-17EA-8D51-50CA48D99E8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206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4303</Words>
  <Application>Microsoft Office PowerPoint</Application>
  <PresentationFormat>와이드스크린</PresentationFormat>
  <Paragraphs>972</Paragraphs>
  <Slides>43</Slides>
  <Notes>31</Notes>
  <HiddenSlides>20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나눔스퀘어 ExtraBold</vt:lpstr>
      <vt:lpstr>나눔스퀘어 네오 Regular</vt:lpstr>
      <vt:lpstr>맑은 고딕</vt:lpstr>
      <vt:lpstr>맑은 고딕</vt:lpstr>
      <vt:lpstr>Arial</vt:lpstr>
      <vt:lpstr>Brush Script MT</vt:lpstr>
      <vt:lpstr>Calibri</vt:lpstr>
      <vt:lpstr>Cambria Math</vt:lpstr>
      <vt:lpstr>Wingdings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이경로</dc:creator>
  <cp:lastModifiedBy>김 민지</cp:lastModifiedBy>
  <cp:revision>426</cp:revision>
  <dcterms:created xsi:type="dcterms:W3CDTF">2022-11-05T10:48:10Z</dcterms:created>
  <dcterms:modified xsi:type="dcterms:W3CDTF">2022-11-18T03:17:55Z</dcterms:modified>
</cp:coreProperties>
</file>